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63" r:id="rId2"/>
    <p:sldId id="276" r:id="rId3"/>
    <p:sldId id="277" r:id="rId4"/>
    <p:sldId id="278" r:id="rId5"/>
    <p:sldId id="258" r:id="rId6"/>
    <p:sldId id="265" r:id="rId7"/>
    <p:sldId id="269" r:id="rId8"/>
    <p:sldId id="270" r:id="rId9"/>
    <p:sldId id="268" r:id="rId10"/>
    <p:sldId id="280" r:id="rId11"/>
    <p:sldId id="279" r:id="rId12"/>
    <p:sldId id="281" r:id="rId13"/>
    <p:sldId id="282" r:id="rId14"/>
    <p:sldId id="283" r:id="rId15"/>
    <p:sldId id="284" r:id="rId16"/>
    <p:sldId id="286" r:id="rId17"/>
    <p:sldId id="285" r:id="rId18"/>
    <p:sldId id="271" r:id="rId19"/>
    <p:sldId id="287" r:id="rId20"/>
    <p:sldId id="274" r:id="rId21"/>
    <p:sldId id="272" r:id="rId22"/>
    <p:sldId id="288" r:id="rId23"/>
    <p:sldId id="293" r:id="rId24"/>
    <p:sldId id="273" r:id="rId25"/>
    <p:sldId id="289" r:id="rId26"/>
    <p:sldId id="29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24"/>
  </p:normalViewPr>
  <p:slideViewPr>
    <p:cSldViewPr snapToGrid="0" snapToObjects="1">
      <p:cViewPr varScale="1">
        <p:scale>
          <a:sx n="84" d="100"/>
          <a:sy n="84" d="100"/>
        </p:scale>
        <p:origin x="846" y="96"/>
      </p:cViewPr>
      <p:guideLst/>
    </p:cSldViewPr>
  </p:slideViewPr>
  <p:outlineViewPr>
    <p:cViewPr>
      <p:scale>
        <a:sx n="33" d="100"/>
        <a:sy n="33" d="100"/>
      </p:scale>
      <p:origin x="0" y="-154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5AB0E9-105A-4F0C-8D77-E78B229BAA80}"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9446DDC6-70EE-4BF8-BE1E-FF2ED8E15447}">
      <dgm:prSet/>
      <dgm:spPr/>
      <dgm:t>
        <a:bodyPr/>
        <a:lstStyle/>
        <a:p>
          <a:r>
            <a:rPr lang="en-US"/>
            <a:t>Research how the smallest contractile unit from skeletal muscle, called a sarcomere, works in a healthy state. </a:t>
          </a:r>
        </a:p>
      </dgm:t>
    </dgm:pt>
    <dgm:pt modelId="{2C2A2B17-F24D-4C27-955A-9D4D97E2F051}" type="parTrans" cxnId="{EEE71A17-A53E-4856-B696-26435B2E4512}">
      <dgm:prSet/>
      <dgm:spPr/>
      <dgm:t>
        <a:bodyPr/>
        <a:lstStyle/>
        <a:p>
          <a:endParaRPr lang="en-US"/>
        </a:p>
      </dgm:t>
    </dgm:pt>
    <dgm:pt modelId="{299EEA8F-8FD9-4C92-ABFE-1758C0D511F7}" type="sibTrans" cxnId="{EEE71A17-A53E-4856-B696-26435B2E4512}">
      <dgm:prSet/>
      <dgm:spPr/>
      <dgm:t>
        <a:bodyPr/>
        <a:lstStyle/>
        <a:p>
          <a:endParaRPr lang="en-US"/>
        </a:p>
      </dgm:t>
    </dgm:pt>
    <dgm:pt modelId="{06367B21-F991-4A0C-BC93-0522450CB50B}">
      <dgm:prSet/>
      <dgm:spPr/>
      <dgm:t>
        <a:bodyPr/>
        <a:lstStyle/>
        <a:p>
          <a:r>
            <a:rPr lang="en-US"/>
            <a:t>Look for the basic anatomy of skeletal muscle cells </a:t>
          </a:r>
        </a:p>
      </dgm:t>
    </dgm:pt>
    <dgm:pt modelId="{6F8A12D8-0A93-419D-A466-20F9FCF7BEFD}" type="parTrans" cxnId="{780A5D85-1C18-468D-B11E-A80AF93DBDED}">
      <dgm:prSet/>
      <dgm:spPr/>
      <dgm:t>
        <a:bodyPr/>
        <a:lstStyle/>
        <a:p>
          <a:endParaRPr lang="en-US"/>
        </a:p>
      </dgm:t>
    </dgm:pt>
    <dgm:pt modelId="{773CABB0-6278-4B31-BA7A-882A2B373AC0}" type="sibTrans" cxnId="{780A5D85-1C18-468D-B11E-A80AF93DBDED}">
      <dgm:prSet/>
      <dgm:spPr/>
      <dgm:t>
        <a:bodyPr/>
        <a:lstStyle/>
        <a:p>
          <a:endParaRPr lang="en-US"/>
        </a:p>
      </dgm:t>
    </dgm:pt>
    <dgm:pt modelId="{0ED473B5-2780-4C05-BA57-7C01F4A12C5F}">
      <dgm:prSet/>
      <dgm:spPr/>
      <dgm:t>
        <a:bodyPr/>
        <a:lstStyle/>
        <a:p>
          <a:r>
            <a:rPr lang="en-US"/>
            <a:t>Learn how muscle contraction occurs </a:t>
          </a:r>
        </a:p>
      </dgm:t>
    </dgm:pt>
    <dgm:pt modelId="{60516C6E-CA3C-4C3F-ABE9-CF55D625CFFB}" type="parTrans" cxnId="{57297431-B64E-47F8-9C8C-183FEF0D71E1}">
      <dgm:prSet/>
      <dgm:spPr/>
      <dgm:t>
        <a:bodyPr/>
        <a:lstStyle/>
        <a:p>
          <a:endParaRPr lang="en-US"/>
        </a:p>
      </dgm:t>
    </dgm:pt>
    <dgm:pt modelId="{B71BDE81-71E7-438B-96A7-E8055D478D4A}" type="sibTrans" cxnId="{57297431-B64E-47F8-9C8C-183FEF0D71E1}">
      <dgm:prSet/>
      <dgm:spPr/>
      <dgm:t>
        <a:bodyPr/>
        <a:lstStyle/>
        <a:p>
          <a:endParaRPr lang="en-US"/>
        </a:p>
      </dgm:t>
    </dgm:pt>
    <dgm:pt modelId="{4FD344E5-75FD-4B58-9852-1C895549A279}">
      <dgm:prSet/>
      <dgm:spPr/>
      <dgm:t>
        <a:bodyPr/>
        <a:lstStyle/>
        <a:p>
          <a:r>
            <a:rPr lang="en-US"/>
            <a:t>Draw two diagrams of three skeletal muscle units </a:t>
          </a:r>
        </a:p>
      </dgm:t>
    </dgm:pt>
    <dgm:pt modelId="{2CA53BBF-1C3F-4129-B180-455D4E9FCAE2}" type="parTrans" cxnId="{D853BCF3-173D-4126-84DD-E967DB7929C4}">
      <dgm:prSet/>
      <dgm:spPr/>
      <dgm:t>
        <a:bodyPr/>
        <a:lstStyle/>
        <a:p>
          <a:endParaRPr lang="en-US"/>
        </a:p>
      </dgm:t>
    </dgm:pt>
    <dgm:pt modelId="{F14E9A37-2FC3-4C16-9A05-52A10279A099}" type="sibTrans" cxnId="{D853BCF3-173D-4126-84DD-E967DB7929C4}">
      <dgm:prSet/>
      <dgm:spPr/>
      <dgm:t>
        <a:bodyPr/>
        <a:lstStyle/>
        <a:p>
          <a:endParaRPr lang="en-US"/>
        </a:p>
      </dgm:t>
    </dgm:pt>
    <dgm:pt modelId="{85DA7A92-4AF9-4BE9-844D-E62B01071CFB}">
      <dgm:prSet/>
      <dgm:spPr/>
      <dgm:t>
        <a:bodyPr/>
        <a:lstStyle/>
        <a:p>
          <a:r>
            <a:rPr lang="en-US" dirty="0"/>
            <a:t>Relaxed state </a:t>
          </a:r>
        </a:p>
      </dgm:t>
    </dgm:pt>
    <dgm:pt modelId="{B51CE4FB-4607-4C7F-B973-23B06F6B97FD}" type="parTrans" cxnId="{7BC78C3C-7945-4105-B97F-156654738CBC}">
      <dgm:prSet/>
      <dgm:spPr/>
      <dgm:t>
        <a:bodyPr/>
        <a:lstStyle/>
        <a:p>
          <a:endParaRPr lang="en-US"/>
        </a:p>
      </dgm:t>
    </dgm:pt>
    <dgm:pt modelId="{4E178FE6-04CF-4B08-9508-6CF65ABB23EF}" type="sibTrans" cxnId="{7BC78C3C-7945-4105-B97F-156654738CBC}">
      <dgm:prSet/>
      <dgm:spPr/>
      <dgm:t>
        <a:bodyPr/>
        <a:lstStyle/>
        <a:p>
          <a:endParaRPr lang="en-US"/>
        </a:p>
      </dgm:t>
    </dgm:pt>
    <dgm:pt modelId="{3962AD96-21E8-4CA3-8EB8-3B57CCAD3FCE}">
      <dgm:prSet/>
      <dgm:spPr/>
      <dgm:t>
        <a:bodyPr/>
        <a:lstStyle/>
        <a:p>
          <a:r>
            <a:rPr lang="en-US"/>
            <a:t>Contracted state</a:t>
          </a:r>
        </a:p>
      </dgm:t>
    </dgm:pt>
    <dgm:pt modelId="{8D4E469A-7F65-4B8B-8580-EEC044307C2F}" type="parTrans" cxnId="{DD333255-A0AC-4578-BA90-A1923B45B658}">
      <dgm:prSet/>
      <dgm:spPr/>
      <dgm:t>
        <a:bodyPr/>
        <a:lstStyle/>
        <a:p>
          <a:endParaRPr lang="en-US"/>
        </a:p>
      </dgm:t>
    </dgm:pt>
    <dgm:pt modelId="{F9752DA5-785B-4BB8-A02B-90BF1853C105}" type="sibTrans" cxnId="{DD333255-A0AC-4578-BA90-A1923B45B658}">
      <dgm:prSet/>
      <dgm:spPr/>
      <dgm:t>
        <a:bodyPr/>
        <a:lstStyle/>
        <a:p>
          <a:endParaRPr lang="en-US"/>
        </a:p>
      </dgm:t>
    </dgm:pt>
    <dgm:pt modelId="{9248A04F-EBB5-244E-ACCB-BD13A9930150}" type="pres">
      <dgm:prSet presAssocID="{8C5AB0E9-105A-4F0C-8D77-E78B229BAA80}" presName="Name0" presStyleCnt="0">
        <dgm:presLayoutVars>
          <dgm:dir/>
          <dgm:animLvl val="lvl"/>
          <dgm:resizeHandles val="exact"/>
        </dgm:presLayoutVars>
      </dgm:prSet>
      <dgm:spPr/>
      <dgm:t>
        <a:bodyPr/>
        <a:lstStyle/>
        <a:p>
          <a:endParaRPr lang="en-US"/>
        </a:p>
      </dgm:t>
    </dgm:pt>
    <dgm:pt modelId="{25741624-7A30-9B48-A585-8CD6BA4DE37A}" type="pres">
      <dgm:prSet presAssocID="{4FD344E5-75FD-4B58-9852-1C895549A279}" presName="boxAndChildren" presStyleCnt="0"/>
      <dgm:spPr/>
    </dgm:pt>
    <dgm:pt modelId="{78BDFF64-A562-9D4D-8A5A-FE382F0BDB25}" type="pres">
      <dgm:prSet presAssocID="{4FD344E5-75FD-4B58-9852-1C895549A279}" presName="parentTextBox" presStyleLbl="node1" presStyleIdx="0" presStyleCnt="2"/>
      <dgm:spPr/>
      <dgm:t>
        <a:bodyPr/>
        <a:lstStyle/>
        <a:p>
          <a:endParaRPr lang="en-US"/>
        </a:p>
      </dgm:t>
    </dgm:pt>
    <dgm:pt modelId="{9A865D46-E9CF-C545-BF79-9DB94830A181}" type="pres">
      <dgm:prSet presAssocID="{4FD344E5-75FD-4B58-9852-1C895549A279}" presName="entireBox" presStyleLbl="node1" presStyleIdx="0" presStyleCnt="2"/>
      <dgm:spPr/>
      <dgm:t>
        <a:bodyPr/>
        <a:lstStyle/>
        <a:p>
          <a:endParaRPr lang="en-US"/>
        </a:p>
      </dgm:t>
    </dgm:pt>
    <dgm:pt modelId="{66068F65-8C84-9447-9BA4-09DA3B6E2444}" type="pres">
      <dgm:prSet presAssocID="{4FD344E5-75FD-4B58-9852-1C895549A279}" presName="descendantBox" presStyleCnt="0"/>
      <dgm:spPr/>
    </dgm:pt>
    <dgm:pt modelId="{27B590A0-FED1-B24A-AFB7-6D6A5FB95313}" type="pres">
      <dgm:prSet presAssocID="{85DA7A92-4AF9-4BE9-844D-E62B01071CFB}" presName="childTextBox" presStyleLbl="fgAccFollowNode1" presStyleIdx="0" presStyleCnt="4">
        <dgm:presLayoutVars>
          <dgm:bulletEnabled val="1"/>
        </dgm:presLayoutVars>
      </dgm:prSet>
      <dgm:spPr/>
      <dgm:t>
        <a:bodyPr/>
        <a:lstStyle/>
        <a:p>
          <a:endParaRPr lang="en-US"/>
        </a:p>
      </dgm:t>
    </dgm:pt>
    <dgm:pt modelId="{7575045C-ADED-2246-B58E-2F16E620480C}" type="pres">
      <dgm:prSet presAssocID="{3962AD96-21E8-4CA3-8EB8-3B57CCAD3FCE}" presName="childTextBox" presStyleLbl="fgAccFollowNode1" presStyleIdx="1" presStyleCnt="4">
        <dgm:presLayoutVars>
          <dgm:bulletEnabled val="1"/>
        </dgm:presLayoutVars>
      </dgm:prSet>
      <dgm:spPr/>
      <dgm:t>
        <a:bodyPr/>
        <a:lstStyle/>
        <a:p>
          <a:endParaRPr lang="en-US"/>
        </a:p>
      </dgm:t>
    </dgm:pt>
    <dgm:pt modelId="{B79B9AF5-5EB7-DB49-A222-487830380A16}" type="pres">
      <dgm:prSet presAssocID="{299EEA8F-8FD9-4C92-ABFE-1758C0D511F7}" presName="sp" presStyleCnt="0"/>
      <dgm:spPr/>
    </dgm:pt>
    <dgm:pt modelId="{91565003-926B-514F-974F-8ADA43AB3E7B}" type="pres">
      <dgm:prSet presAssocID="{9446DDC6-70EE-4BF8-BE1E-FF2ED8E15447}" presName="arrowAndChildren" presStyleCnt="0"/>
      <dgm:spPr/>
    </dgm:pt>
    <dgm:pt modelId="{5C5CF1E2-02B8-BB46-817B-49615EF07754}" type="pres">
      <dgm:prSet presAssocID="{9446DDC6-70EE-4BF8-BE1E-FF2ED8E15447}" presName="parentTextArrow" presStyleLbl="node1" presStyleIdx="0" presStyleCnt="2"/>
      <dgm:spPr/>
      <dgm:t>
        <a:bodyPr/>
        <a:lstStyle/>
        <a:p>
          <a:endParaRPr lang="en-US"/>
        </a:p>
      </dgm:t>
    </dgm:pt>
    <dgm:pt modelId="{82AC9ED2-0F2D-B542-92E5-0DD0C54E65DD}" type="pres">
      <dgm:prSet presAssocID="{9446DDC6-70EE-4BF8-BE1E-FF2ED8E15447}" presName="arrow" presStyleLbl="node1" presStyleIdx="1" presStyleCnt="2"/>
      <dgm:spPr/>
      <dgm:t>
        <a:bodyPr/>
        <a:lstStyle/>
        <a:p>
          <a:endParaRPr lang="en-US"/>
        </a:p>
      </dgm:t>
    </dgm:pt>
    <dgm:pt modelId="{5DCAF084-F80E-CD42-92DC-2EE35207B4E4}" type="pres">
      <dgm:prSet presAssocID="{9446DDC6-70EE-4BF8-BE1E-FF2ED8E15447}" presName="descendantArrow" presStyleCnt="0"/>
      <dgm:spPr/>
    </dgm:pt>
    <dgm:pt modelId="{E1A6219A-1418-3E4F-9C8E-9EF73C75A147}" type="pres">
      <dgm:prSet presAssocID="{06367B21-F991-4A0C-BC93-0522450CB50B}" presName="childTextArrow" presStyleLbl="fgAccFollowNode1" presStyleIdx="2" presStyleCnt="4">
        <dgm:presLayoutVars>
          <dgm:bulletEnabled val="1"/>
        </dgm:presLayoutVars>
      </dgm:prSet>
      <dgm:spPr/>
      <dgm:t>
        <a:bodyPr/>
        <a:lstStyle/>
        <a:p>
          <a:endParaRPr lang="en-US"/>
        </a:p>
      </dgm:t>
    </dgm:pt>
    <dgm:pt modelId="{3F31F79F-C3DA-DF41-90ED-C3BA89F62F75}" type="pres">
      <dgm:prSet presAssocID="{0ED473B5-2780-4C05-BA57-7C01F4A12C5F}" presName="childTextArrow" presStyleLbl="fgAccFollowNode1" presStyleIdx="3" presStyleCnt="4">
        <dgm:presLayoutVars>
          <dgm:bulletEnabled val="1"/>
        </dgm:presLayoutVars>
      </dgm:prSet>
      <dgm:spPr/>
      <dgm:t>
        <a:bodyPr/>
        <a:lstStyle/>
        <a:p>
          <a:endParaRPr lang="en-US"/>
        </a:p>
      </dgm:t>
    </dgm:pt>
  </dgm:ptLst>
  <dgm:cxnLst>
    <dgm:cxn modelId="{0FBFAA02-129F-8040-9F42-E0DC5C5CC334}" type="presOf" srcId="{85DA7A92-4AF9-4BE9-844D-E62B01071CFB}" destId="{27B590A0-FED1-B24A-AFB7-6D6A5FB95313}" srcOrd="0" destOrd="0" presId="urn:microsoft.com/office/officeart/2005/8/layout/process4"/>
    <dgm:cxn modelId="{BF3549B2-26E6-9946-AF68-F3338E2E8DE4}" type="presOf" srcId="{9446DDC6-70EE-4BF8-BE1E-FF2ED8E15447}" destId="{5C5CF1E2-02B8-BB46-817B-49615EF07754}" srcOrd="0" destOrd="0" presId="urn:microsoft.com/office/officeart/2005/8/layout/process4"/>
    <dgm:cxn modelId="{DD333255-A0AC-4578-BA90-A1923B45B658}" srcId="{4FD344E5-75FD-4B58-9852-1C895549A279}" destId="{3962AD96-21E8-4CA3-8EB8-3B57CCAD3FCE}" srcOrd="1" destOrd="0" parTransId="{8D4E469A-7F65-4B8B-8580-EEC044307C2F}" sibTransId="{F9752DA5-785B-4BB8-A02B-90BF1853C105}"/>
    <dgm:cxn modelId="{6901A76D-7C4B-EA4B-BCA4-AFB06BF7241C}" type="presOf" srcId="{3962AD96-21E8-4CA3-8EB8-3B57CCAD3FCE}" destId="{7575045C-ADED-2246-B58E-2F16E620480C}" srcOrd="0" destOrd="0" presId="urn:microsoft.com/office/officeart/2005/8/layout/process4"/>
    <dgm:cxn modelId="{57297431-B64E-47F8-9C8C-183FEF0D71E1}" srcId="{9446DDC6-70EE-4BF8-BE1E-FF2ED8E15447}" destId="{0ED473B5-2780-4C05-BA57-7C01F4A12C5F}" srcOrd="1" destOrd="0" parTransId="{60516C6E-CA3C-4C3F-ABE9-CF55D625CFFB}" sibTransId="{B71BDE81-71E7-438B-96A7-E8055D478D4A}"/>
    <dgm:cxn modelId="{780A5D85-1C18-468D-B11E-A80AF93DBDED}" srcId="{9446DDC6-70EE-4BF8-BE1E-FF2ED8E15447}" destId="{06367B21-F991-4A0C-BC93-0522450CB50B}" srcOrd="0" destOrd="0" parTransId="{6F8A12D8-0A93-419D-A466-20F9FCF7BEFD}" sibTransId="{773CABB0-6278-4B31-BA7A-882A2B373AC0}"/>
    <dgm:cxn modelId="{4FAD83DA-0793-0F44-A0E4-C3F021EF5049}" type="presOf" srcId="{9446DDC6-70EE-4BF8-BE1E-FF2ED8E15447}" destId="{82AC9ED2-0F2D-B542-92E5-0DD0C54E65DD}" srcOrd="1" destOrd="0" presId="urn:microsoft.com/office/officeart/2005/8/layout/process4"/>
    <dgm:cxn modelId="{79FE14B4-0F08-C444-A322-E1D6AB621734}" type="presOf" srcId="{06367B21-F991-4A0C-BC93-0522450CB50B}" destId="{E1A6219A-1418-3E4F-9C8E-9EF73C75A147}" srcOrd="0" destOrd="0" presId="urn:microsoft.com/office/officeart/2005/8/layout/process4"/>
    <dgm:cxn modelId="{D853BCF3-173D-4126-84DD-E967DB7929C4}" srcId="{8C5AB0E9-105A-4F0C-8D77-E78B229BAA80}" destId="{4FD344E5-75FD-4B58-9852-1C895549A279}" srcOrd="1" destOrd="0" parTransId="{2CA53BBF-1C3F-4129-B180-455D4E9FCAE2}" sibTransId="{F14E9A37-2FC3-4C16-9A05-52A10279A099}"/>
    <dgm:cxn modelId="{7BC78C3C-7945-4105-B97F-156654738CBC}" srcId="{4FD344E5-75FD-4B58-9852-1C895549A279}" destId="{85DA7A92-4AF9-4BE9-844D-E62B01071CFB}" srcOrd="0" destOrd="0" parTransId="{B51CE4FB-4607-4C7F-B973-23B06F6B97FD}" sibTransId="{4E178FE6-04CF-4B08-9508-6CF65ABB23EF}"/>
    <dgm:cxn modelId="{17D49A0B-1723-0347-9CB9-8B2E8AE179D1}" type="presOf" srcId="{0ED473B5-2780-4C05-BA57-7C01F4A12C5F}" destId="{3F31F79F-C3DA-DF41-90ED-C3BA89F62F75}" srcOrd="0" destOrd="0" presId="urn:microsoft.com/office/officeart/2005/8/layout/process4"/>
    <dgm:cxn modelId="{EEE71A17-A53E-4856-B696-26435B2E4512}" srcId="{8C5AB0E9-105A-4F0C-8D77-E78B229BAA80}" destId="{9446DDC6-70EE-4BF8-BE1E-FF2ED8E15447}" srcOrd="0" destOrd="0" parTransId="{2C2A2B17-F24D-4C27-955A-9D4D97E2F051}" sibTransId="{299EEA8F-8FD9-4C92-ABFE-1758C0D511F7}"/>
    <dgm:cxn modelId="{5027EF80-8CF2-2340-8D1D-E7727FC7814E}" type="presOf" srcId="{4FD344E5-75FD-4B58-9852-1C895549A279}" destId="{9A865D46-E9CF-C545-BF79-9DB94830A181}" srcOrd="1" destOrd="0" presId="urn:microsoft.com/office/officeart/2005/8/layout/process4"/>
    <dgm:cxn modelId="{CFFB4B42-F2AE-8D4E-A2DE-8E55503F29C6}" type="presOf" srcId="{8C5AB0E9-105A-4F0C-8D77-E78B229BAA80}" destId="{9248A04F-EBB5-244E-ACCB-BD13A9930150}" srcOrd="0" destOrd="0" presId="urn:microsoft.com/office/officeart/2005/8/layout/process4"/>
    <dgm:cxn modelId="{15F75B85-BE29-4B41-8623-C2F9E74980B5}" type="presOf" srcId="{4FD344E5-75FD-4B58-9852-1C895549A279}" destId="{78BDFF64-A562-9D4D-8A5A-FE382F0BDB25}" srcOrd="0" destOrd="0" presId="urn:microsoft.com/office/officeart/2005/8/layout/process4"/>
    <dgm:cxn modelId="{4D500B5B-015D-0E46-918F-FE5762E37134}" type="presParOf" srcId="{9248A04F-EBB5-244E-ACCB-BD13A9930150}" destId="{25741624-7A30-9B48-A585-8CD6BA4DE37A}" srcOrd="0" destOrd="0" presId="urn:microsoft.com/office/officeart/2005/8/layout/process4"/>
    <dgm:cxn modelId="{363E025C-0B67-8243-872E-F10C0559323B}" type="presParOf" srcId="{25741624-7A30-9B48-A585-8CD6BA4DE37A}" destId="{78BDFF64-A562-9D4D-8A5A-FE382F0BDB25}" srcOrd="0" destOrd="0" presId="urn:microsoft.com/office/officeart/2005/8/layout/process4"/>
    <dgm:cxn modelId="{4CD4A4EB-2B8F-7243-A593-3CCA2FDABB5C}" type="presParOf" srcId="{25741624-7A30-9B48-A585-8CD6BA4DE37A}" destId="{9A865D46-E9CF-C545-BF79-9DB94830A181}" srcOrd="1" destOrd="0" presId="urn:microsoft.com/office/officeart/2005/8/layout/process4"/>
    <dgm:cxn modelId="{C7FC2603-485F-B942-B00A-AFB145092839}" type="presParOf" srcId="{25741624-7A30-9B48-A585-8CD6BA4DE37A}" destId="{66068F65-8C84-9447-9BA4-09DA3B6E2444}" srcOrd="2" destOrd="0" presId="urn:microsoft.com/office/officeart/2005/8/layout/process4"/>
    <dgm:cxn modelId="{2548ABEA-52FF-6E49-ABA4-AD4AA5E6381D}" type="presParOf" srcId="{66068F65-8C84-9447-9BA4-09DA3B6E2444}" destId="{27B590A0-FED1-B24A-AFB7-6D6A5FB95313}" srcOrd="0" destOrd="0" presId="urn:microsoft.com/office/officeart/2005/8/layout/process4"/>
    <dgm:cxn modelId="{BC608519-FE28-9E46-A67B-C1B6E7A49A94}" type="presParOf" srcId="{66068F65-8C84-9447-9BA4-09DA3B6E2444}" destId="{7575045C-ADED-2246-B58E-2F16E620480C}" srcOrd="1" destOrd="0" presId="urn:microsoft.com/office/officeart/2005/8/layout/process4"/>
    <dgm:cxn modelId="{2DE08295-2224-7141-B8F2-2DD4EC21F799}" type="presParOf" srcId="{9248A04F-EBB5-244E-ACCB-BD13A9930150}" destId="{B79B9AF5-5EB7-DB49-A222-487830380A16}" srcOrd="1" destOrd="0" presId="urn:microsoft.com/office/officeart/2005/8/layout/process4"/>
    <dgm:cxn modelId="{35AA340E-F66A-4C43-BF7D-CF796710BE1F}" type="presParOf" srcId="{9248A04F-EBB5-244E-ACCB-BD13A9930150}" destId="{91565003-926B-514F-974F-8ADA43AB3E7B}" srcOrd="2" destOrd="0" presId="urn:microsoft.com/office/officeart/2005/8/layout/process4"/>
    <dgm:cxn modelId="{3096100F-0486-BB4D-B316-8EC207FCCF17}" type="presParOf" srcId="{91565003-926B-514F-974F-8ADA43AB3E7B}" destId="{5C5CF1E2-02B8-BB46-817B-49615EF07754}" srcOrd="0" destOrd="0" presId="urn:microsoft.com/office/officeart/2005/8/layout/process4"/>
    <dgm:cxn modelId="{0CFFA962-9EBF-3B45-850F-18773B4175A5}" type="presParOf" srcId="{91565003-926B-514F-974F-8ADA43AB3E7B}" destId="{82AC9ED2-0F2D-B542-92E5-0DD0C54E65DD}" srcOrd="1" destOrd="0" presId="urn:microsoft.com/office/officeart/2005/8/layout/process4"/>
    <dgm:cxn modelId="{56F10F08-A6F3-9444-AEE2-C18E31B27D2A}" type="presParOf" srcId="{91565003-926B-514F-974F-8ADA43AB3E7B}" destId="{5DCAF084-F80E-CD42-92DC-2EE35207B4E4}" srcOrd="2" destOrd="0" presId="urn:microsoft.com/office/officeart/2005/8/layout/process4"/>
    <dgm:cxn modelId="{04B98040-50AA-5A44-90BE-28E9A0C87D98}" type="presParOf" srcId="{5DCAF084-F80E-CD42-92DC-2EE35207B4E4}" destId="{E1A6219A-1418-3E4F-9C8E-9EF73C75A147}" srcOrd="0" destOrd="0" presId="urn:microsoft.com/office/officeart/2005/8/layout/process4"/>
    <dgm:cxn modelId="{B379964D-A697-4F48-8654-98086545784C}" type="presParOf" srcId="{5DCAF084-F80E-CD42-92DC-2EE35207B4E4}" destId="{3F31F79F-C3DA-DF41-90ED-C3BA89F62F7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65D46-E9CF-C545-BF79-9DB94830A181}">
      <dsp:nvSpPr>
        <dsp:cNvPr id="0" name=""/>
        <dsp:cNvSpPr/>
      </dsp:nvSpPr>
      <dsp:spPr>
        <a:xfrm>
          <a:off x="0" y="2626263"/>
          <a:ext cx="10515600" cy="1723112"/>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a:t>Draw two diagrams of three skeletal muscle units </a:t>
          </a:r>
        </a:p>
      </dsp:txBody>
      <dsp:txXfrm>
        <a:off x="0" y="2626263"/>
        <a:ext cx="10515600" cy="930480"/>
      </dsp:txXfrm>
    </dsp:sp>
    <dsp:sp modelId="{27B590A0-FED1-B24A-AFB7-6D6A5FB95313}">
      <dsp:nvSpPr>
        <dsp:cNvPr id="0" name=""/>
        <dsp:cNvSpPr/>
      </dsp:nvSpPr>
      <dsp:spPr>
        <a:xfrm>
          <a:off x="0" y="3522281"/>
          <a:ext cx="5257799" cy="79263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dirty="0"/>
            <a:t>Relaxed state </a:t>
          </a:r>
        </a:p>
      </dsp:txBody>
      <dsp:txXfrm>
        <a:off x="0" y="3522281"/>
        <a:ext cx="5257799" cy="792631"/>
      </dsp:txXfrm>
    </dsp:sp>
    <dsp:sp modelId="{7575045C-ADED-2246-B58E-2F16E620480C}">
      <dsp:nvSpPr>
        <dsp:cNvPr id="0" name=""/>
        <dsp:cNvSpPr/>
      </dsp:nvSpPr>
      <dsp:spPr>
        <a:xfrm>
          <a:off x="5257800" y="3522281"/>
          <a:ext cx="5257799" cy="792631"/>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a:t>Contracted state</a:t>
          </a:r>
        </a:p>
      </dsp:txBody>
      <dsp:txXfrm>
        <a:off x="5257800" y="3522281"/>
        <a:ext cx="5257799" cy="792631"/>
      </dsp:txXfrm>
    </dsp:sp>
    <dsp:sp modelId="{82AC9ED2-0F2D-B542-92E5-0DD0C54E65DD}">
      <dsp:nvSpPr>
        <dsp:cNvPr id="0" name=""/>
        <dsp:cNvSpPr/>
      </dsp:nvSpPr>
      <dsp:spPr>
        <a:xfrm rot="10800000">
          <a:off x="0" y="1962"/>
          <a:ext cx="10515600" cy="2650147"/>
        </a:xfrm>
        <a:prstGeom prst="upArrowCallou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a:t>Research how the smallest contractile unit from skeletal muscle, called a sarcomere, works in a healthy state. </a:t>
          </a:r>
        </a:p>
      </dsp:txBody>
      <dsp:txXfrm rot="-10800000">
        <a:off x="0" y="1962"/>
        <a:ext cx="10515600" cy="930201"/>
      </dsp:txXfrm>
    </dsp:sp>
    <dsp:sp modelId="{E1A6219A-1418-3E4F-9C8E-9EF73C75A147}">
      <dsp:nvSpPr>
        <dsp:cNvPr id="0" name=""/>
        <dsp:cNvSpPr/>
      </dsp:nvSpPr>
      <dsp:spPr>
        <a:xfrm>
          <a:off x="0" y="932163"/>
          <a:ext cx="5257799" cy="7923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a:t>Look for the basic anatomy of skeletal muscle cells </a:t>
          </a:r>
        </a:p>
      </dsp:txBody>
      <dsp:txXfrm>
        <a:off x="0" y="932163"/>
        <a:ext cx="5257799" cy="792394"/>
      </dsp:txXfrm>
    </dsp:sp>
    <dsp:sp modelId="{3F31F79F-C3DA-DF41-90ED-C3BA89F62F75}">
      <dsp:nvSpPr>
        <dsp:cNvPr id="0" name=""/>
        <dsp:cNvSpPr/>
      </dsp:nvSpPr>
      <dsp:spPr>
        <a:xfrm>
          <a:off x="5257800" y="932163"/>
          <a:ext cx="5257799" cy="792394"/>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33020" rIns="184912" bIns="33020" numCol="1" spcCol="1270" anchor="ctr" anchorCtr="0">
          <a:noAutofit/>
        </a:bodyPr>
        <a:lstStyle/>
        <a:p>
          <a:pPr lvl="0" algn="ctr" defTabSz="1155700">
            <a:lnSpc>
              <a:spcPct val="90000"/>
            </a:lnSpc>
            <a:spcBef>
              <a:spcPct val="0"/>
            </a:spcBef>
            <a:spcAft>
              <a:spcPct val="35000"/>
            </a:spcAft>
          </a:pPr>
          <a:r>
            <a:rPr lang="en-US" sz="2600" kern="1200"/>
            <a:t>Learn how muscle contraction occurs </a:t>
          </a:r>
        </a:p>
      </dsp:txBody>
      <dsp:txXfrm>
        <a:off x="5257800" y="932163"/>
        <a:ext cx="5257799" cy="792394"/>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F1D205-BA67-F44E-9912-5A64EBBED340}" type="datetimeFigureOut">
              <a:rPr lang="en-US" smtClean="0"/>
              <a:t>7/25/2020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CDC25D-CBD3-6640-9A7A-E7295F0BAACF}" type="slidenum">
              <a:rPr lang="en-US" smtClean="0"/>
              <a:t>‹#›</a:t>
            </a:fld>
            <a:endParaRPr lang="en-US"/>
          </a:p>
        </p:txBody>
      </p:sp>
    </p:spTree>
    <p:extLst>
      <p:ext uri="{BB962C8B-B14F-4D97-AF65-F5344CB8AC3E}">
        <p14:creationId xmlns:p14="http://schemas.microsoft.com/office/powerpoint/2010/main" val="3603150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CDC25D-CBD3-6640-9A7A-E7295F0BAACF}" type="slidenum">
              <a:rPr lang="en-US" smtClean="0"/>
              <a:t>4</a:t>
            </a:fld>
            <a:endParaRPr lang="en-US"/>
          </a:p>
        </p:txBody>
      </p:sp>
    </p:spTree>
    <p:extLst>
      <p:ext uri="{BB962C8B-B14F-4D97-AF65-F5344CB8AC3E}">
        <p14:creationId xmlns:p14="http://schemas.microsoft.com/office/powerpoint/2010/main" val="3434565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CDC25D-CBD3-6640-9A7A-E7295F0BAACF}" type="slidenum">
              <a:rPr lang="en-US" smtClean="0"/>
              <a:t>6</a:t>
            </a:fld>
            <a:endParaRPr lang="en-US"/>
          </a:p>
        </p:txBody>
      </p:sp>
    </p:spTree>
    <p:extLst>
      <p:ext uri="{BB962C8B-B14F-4D97-AF65-F5344CB8AC3E}">
        <p14:creationId xmlns:p14="http://schemas.microsoft.com/office/powerpoint/2010/main" val="24531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CDC25D-CBD3-6640-9A7A-E7295F0BAACF}" type="slidenum">
              <a:rPr lang="en-US" smtClean="0"/>
              <a:t>12</a:t>
            </a:fld>
            <a:endParaRPr lang="en-US"/>
          </a:p>
        </p:txBody>
      </p:sp>
    </p:spTree>
    <p:extLst>
      <p:ext uri="{BB962C8B-B14F-4D97-AF65-F5344CB8AC3E}">
        <p14:creationId xmlns:p14="http://schemas.microsoft.com/office/powerpoint/2010/main" val="2076387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CDC25D-CBD3-6640-9A7A-E7295F0BAACF}" type="slidenum">
              <a:rPr lang="en-US" smtClean="0"/>
              <a:t>13</a:t>
            </a:fld>
            <a:endParaRPr lang="en-US"/>
          </a:p>
        </p:txBody>
      </p:sp>
    </p:spTree>
    <p:extLst>
      <p:ext uri="{BB962C8B-B14F-4D97-AF65-F5344CB8AC3E}">
        <p14:creationId xmlns:p14="http://schemas.microsoft.com/office/powerpoint/2010/main" val="2065485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CDC25D-CBD3-6640-9A7A-E7295F0BAACF}" type="slidenum">
              <a:rPr lang="en-US" smtClean="0"/>
              <a:t>15</a:t>
            </a:fld>
            <a:endParaRPr lang="en-US"/>
          </a:p>
        </p:txBody>
      </p:sp>
    </p:spTree>
    <p:extLst>
      <p:ext uri="{BB962C8B-B14F-4D97-AF65-F5344CB8AC3E}">
        <p14:creationId xmlns:p14="http://schemas.microsoft.com/office/powerpoint/2010/main" val="1404922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CDC25D-CBD3-6640-9A7A-E7295F0BAACF}" type="slidenum">
              <a:rPr lang="en-US" smtClean="0"/>
              <a:t>16</a:t>
            </a:fld>
            <a:endParaRPr lang="en-US"/>
          </a:p>
        </p:txBody>
      </p:sp>
    </p:spTree>
    <p:extLst>
      <p:ext uri="{BB962C8B-B14F-4D97-AF65-F5344CB8AC3E}">
        <p14:creationId xmlns:p14="http://schemas.microsoft.com/office/powerpoint/2010/main" val="67696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1CDC25D-CBD3-6640-9A7A-E7295F0BAACF}" type="slidenum">
              <a:rPr lang="en-US" smtClean="0"/>
              <a:t>17</a:t>
            </a:fld>
            <a:endParaRPr lang="en-US"/>
          </a:p>
        </p:txBody>
      </p:sp>
    </p:spTree>
    <p:extLst>
      <p:ext uri="{BB962C8B-B14F-4D97-AF65-F5344CB8AC3E}">
        <p14:creationId xmlns:p14="http://schemas.microsoft.com/office/powerpoint/2010/main" val="3225682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805E2-5BD6-FC42-B9F4-B62AF74AAD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659711-DB83-DC45-9A11-35E04131AD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B2EDAC8-A52E-C744-9B53-80F0A2BEC2BC}"/>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5" name="Footer Placeholder 4">
            <a:extLst>
              <a:ext uri="{FF2B5EF4-FFF2-40B4-BE49-F238E27FC236}">
                <a16:creationId xmlns:a16="http://schemas.microsoft.com/office/drawing/2014/main" id="{FD20EEDF-3082-C548-9A8F-0439FBB24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B5A6E-1F19-CD45-BDA7-527CEBCCC9F8}"/>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472200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75159-E86B-4F48-9A6E-CFB045A36F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96CD44-3229-B34D-822B-DFE9F1913F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EB117-9AD0-F14D-A760-44DE31BD6BF3}"/>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5" name="Footer Placeholder 4">
            <a:extLst>
              <a:ext uri="{FF2B5EF4-FFF2-40B4-BE49-F238E27FC236}">
                <a16:creationId xmlns:a16="http://schemas.microsoft.com/office/drawing/2014/main" id="{5244E104-60CC-A940-8DE9-807AACF34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D30EE-C79E-9A4A-A72F-8217CBD7DDE4}"/>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1099938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FD2032-30CF-9341-9C88-A4EBCC0BDB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3A683F-FC73-9144-9263-44AEED02281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25339-7CBA-3D4D-A90F-B7F0FB5B87FC}"/>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5" name="Footer Placeholder 4">
            <a:extLst>
              <a:ext uri="{FF2B5EF4-FFF2-40B4-BE49-F238E27FC236}">
                <a16:creationId xmlns:a16="http://schemas.microsoft.com/office/drawing/2014/main" id="{42EB30DE-E3BC-6A4F-930D-ED36777CAF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8ADFF-97E6-2D49-9214-0AD910A794E3}"/>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432069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91E15-CF1E-EA4A-AF44-B869D09133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3DC0AD-71A6-B04E-B7DA-6F5799814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060077-E0A3-BD4E-B8C1-DBB5499E522E}"/>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5" name="Footer Placeholder 4">
            <a:extLst>
              <a:ext uri="{FF2B5EF4-FFF2-40B4-BE49-F238E27FC236}">
                <a16:creationId xmlns:a16="http://schemas.microsoft.com/office/drawing/2014/main" id="{5AA16A9B-E125-9A4B-A5BE-685F61C090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4D07C5-FAFB-FA42-90C2-3CE917194657}"/>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1124338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F242-27FA-2A47-9071-F2F60D9CFC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B00FD0-8F3A-1E41-BF76-43BC042A1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26314D-3BDF-884A-A309-6AC271189569}"/>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5" name="Footer Placeholder 4">
            <a:extLst>
              <a:ext uri="{FF2B5EF4-FFF2-40B4-BE49-F238E27FC236}">
                <a16:creationId xmlns:a16="http://schemas.microsoft.com/office/drawing/2014/main" id="{C7C299DF-A4FC-2941-8049-3F3D29F29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9F98D-9498-D047-B3EA-A29833EB5E37}"/>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28770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E3827-F655-6A40-AB07-A7DCE75B6B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6BA2B6-E078-8042-A9E9-5CD41BDA328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72DA1B-DA44-A448-B1B5-656DE4CE65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6D6EB2-35F9-7346-93A9-58768CCCE7AD}"/>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6" name="Footer Placeholder 5">
            <a:extLst>
              <a:ext uri="{FF2B5EF4-FFF2-40B4-BE49-F238E27FC236}">
                <a16:creationId xmlns:a16="http://schemas.microsoft.com/office/drawing/2014/main" id="{4ACD54A2-61A7-4B46-A78E-E4ED2E765E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660AE-0C9B-FC43-A6AF-EE4C4ECF560F}"/>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2891585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8B9F-F7B3-DD4D-B696-F47419B6F5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D7D0CC-5351-F74C-BE82-059058FA50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CB3C57-2E66-764E-8603-36B24CC611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E5C20F-BAE9-1C47-8B94-A7ADE3741A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262F58-614F-4C4B-AE72-674F4BF916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29437D-6F4A-4244-B29E-4278F67A7B03}"/>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8" name="Footer Placeholder 7">
            <a:extLst>
              <a:ext uri="{FF2B5EF4-FFF2-40B4-BE49-F238E27FC236}">
                <a16:creationId xmlns:a16="http://schemas.microsoft.com/office/drawing/2014/main" id="{035C8CD1-A5C2-6848-B4A4-EEFE8DB395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98B48C-088B-3A4C-A37C-557B69322C49}"/>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363449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86E4-E159-6740-8A79-F610CCF148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93366C-5408-9B43-B07D-E74E00CAB6A2}"/>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4" name="Footer Placeholder 3">
            <a:extLst>
              <a:ext uri="{FF2B5EF4-FFF2-40B4-BE49-F238E27FC236}">
                <a16:creationId xmlns:a16="http://schemas.microsoft.com/office/drawing/2014/main" id="{D4DA6380-5804-2C45-923D-1F5E86B79A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6ED857-5D8A-224A-9D90-8FBA9BBD16CE}"/>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1391659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3CE635-C739-8048-9781-A23D992B7C0B}"/>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3" name="Footer Placeholder 2">
            <a:extLst>
              <a:ext uri="{FF2B5EF4-FFF2-40B4-BE49-F238E27FC236}">
                <a16:creationId xmlns:a16="http://schemas.microsoft.com/office/drawing/2014/main" id="{992F0681-2F24-9747-BE4F-F0055DA2030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05525E-9B3B-3149-A273-91728393D5A7}"/>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2456073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E6149-D20C-9C43-BDDF-6D1E6DD8F2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CF173A-C233-4D42-95C6-0E04D958F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C52DA0-CFFB-EE48-BCB6-68080E3D72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DB9DFF-BEA1-7945-9BE4-0C2F65CEC377}"/>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6" name="Footer Placeholder 5">
            <a:extLst>
              <a:ext uri="{FF2B5EF4-FFF2-40B4-BE49-F238E27FC236}">
                <a16:creationId xmlns:a16="http://schemas.microsoft.com/office/drawing/2014/main" id="{72227AC2-CB42-CC47-ABC9-771BB5C1E8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3565B-C2EA-F949-B47D-5C29C9847AA2}"/>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1558413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D354A-E9F0-1C4E-A807-120911A6E9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AA9AEF-48F1-C447-8A1A-8CEBD0FA0E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0EACC0-99E3-394A-B6B7-C65DF3AF10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0B67C-E1DB-B541-AAD2-E10796B20E14}"/>
              </a:ext>
            </a:extLst>
          </p:cNvPr>
          <p:cNvSpPr>
            <a:spLocks noGrp="1"/>
          </p:cNvSpPr>
          <p:nvPr>
            <p:ph type="dt" sz="half" idx="10"/>
          </p:nvPr>
        </p:nvSpPr>
        <p:spPr/>
        <p:txBody>
          <a:bodyPr/>
          <a:lstStyle/>
          <a:p>
            <a:fld id="{DB5E63EB-3E6D-D841-8F07-92CEB5E6ED7B}" type="datetimeFigureOut">
              <a:rPr lang="en-US" smtClean="0"/>
              <a:t>7/25/2020</a:t>
            </a:fld>
            <a:endParaRPr lang="en-US"/>
          </a:p>
        </p:txBody>
      </p:sp>
      <p:sp>
        <p:nvSpPr>
          <p:cNvPr id="6" name="Footer Placeholder 5">
            <a:extLst>
              <a:ext uri="{FF2B5EF4-FFF2-40B4-BE49-F238E27FC236}">
                <a16:creationId xmlns:a16="http://schemas.microsoft.com/office/drawing/2014/main" id="{ED4ED6C1-6438-AE46-9FE4-9F6E8827C8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496BFE-AE35-424D-AB38-EF1EF75C05F2}"/>
              </a:ext>
            </a:extLst>
          </p:cNvPr>
          <p:cNvSpPr>
            <a:spLocks noGrp="1"/>
          </p:cNvSpPr>
          <p:nvPr>
            <p:ph type="sldNum" sz="quarter" idx="12"/>
          </p:nvPr>
        </p:nvSpPr>
        <p:spPr/>
        <p:txBody>
          <a:bodyPr/>
          <a:lstStyle/>
          <a:p>
            <a:fld id="{A5B72764-8B9A-044D-AAE3-287D90396867}" type="slidenum">
              <a:rPr lang="en-US" smtClean="0"/>
              <a:t>‹#›</a:t>
            </a:fld>
            <a:endParaRPr lang="en-US"/>
          </a:p>
        </p:txBody>
      </p:sp>
    </p:spTree>
    <p:extLst>
      <p:ext uri="{BB962C8B-B14F-4D97-AF65-F5344CB8AC3E}">
        <p14:creationId xmlns:p14="http://schemas.microsoft.com/office/powerpoint/2010/main" val="1475943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096C49-2FBF-1442-911D-0028C08D3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BD4102-A11C-EE4F-8FB4-8DBEF5D10C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94340-CB41-2046-A07B-1FDD865EF5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E63EB-3E6D-D841-8F07-92CEB5E6ED7B}" type="datetimeFigureOut">
              <a:rPr lang="en-US" smtClean="0"/>
              <a:t>7/25/2020</a:t>
            </a:fld>
            <a:endParaRPr lang="en-US"/>
          </a:p>
        </p:txBody>
      </p:sp>
      <p:sp>
        <p:nvSpPr>
          <p:cNvPr id="5" name="Footer Placeholder 4">
            <a:extLst>
              <a:ext uri="{FF2B5EF4-FFF2-40B4-BE49-F238E27FC236}">
                <a16:creationId xmlns:a16="http://schemas.microsoft.com/office/drawing/2014/main" id="{ACE2CF01-CE9F-374F-88CD-8E6982BE2B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3D8487E-3E54-384C-8AB6-9B076264ED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72764-8B9A-044D-AAE3-287D90396867}" type="slidenum">
              <a:rPr lang="en-US" smtClean="0"/>
              <a:t>‹#›</a:t>
            </a:fld>
            <a:endParaRPr lang="en-US"/>
          </a:p>
        </p:txBody>
      </p:sp>
    </p:spTree>
    <p:extLst>
      <p:ext uri="{BB962C8B-B14F-4D97-AF65-F5344CB8AC3E}">
        <p14:creationId xmlns:p14="http://schemas.microsoft.com/office/powerpoint/2010/main" val="3155769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my.nsta.org/ngss/DisplayStandard.aspx?view=topic&amp;id=48" TargetMode="External"/><Relationship Id="rId2" Type="http://schemas.openxmlformats.org/officeDocument/2006/relationships/hyperlink" Target="https://my.nsta.org/ngss/DisplayStandard.aspx?view=topic&amp;id=4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y.nsta.org/ngss/DisplayStandard.aspx?view=topic&amp;id=43"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my.nsta.org/ngss/DisplayStandard.aspx?view=topic&amp;id=2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B598A67-D573-BA49-8BFB-77E7399AC876}"/>
              </a:ext>
            </a:extLst>
          </p:cNvPr>
          <p:cNvSpPr>
            <a:spLocks noGrp="1"/>
          </p:cNvSpPr>
          <p:nvPr>
            <p:ph type="ctrTitle"/>
          </p:nvPr>
        </p:nvSpPr>
        <p:spPr>
          <a:xfrm>
            <a:off x="6590662" y="2631990"/>
            <a:ext cx="4805996" cy="2932958"/>
          </a:xfrm>
        </p:spPr>
        <p:txBody>
          <a:bodyPr anchor="t">
            <a:normAutofit/>
          </a:bodyPr>
          <a:lstStyle/>
          <a:p>
            <a:pPr algn="l"/>
            <a:r>
              <a:rPr lang="en-US" sz="3400" dirty="0">
                <a:solidFill>
                  <a:srgbClr val="000000"/>
                </a:solidFill>
              </a:rPr>
              <a:t>NGSS Connections to the Skeletal Muscle Module</a:t>
            </a: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Muscle Arm">
            <a:extLst>
              <a:ext uri="{FF2B5EF4-FFF2-40B4-BE49-F238E27FC236}">
                <a16:creationId xmlns:a16="http://schemas.microsoft.com/office/drawing/2014/main" id="{BDCF4C7D-1A67-45A3-B084-A740E79DF27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2036028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3A14C-2281-684C-885A-BEC798F27960}"/>
              </a:ext>
            </a:extLst>
          </p:cNvPr>
          <p:cNvSpPr>
            <a:spLocks noGrp="1"/>
          </p:cNvSpPr>
          <p:nvPr>
            <p:ph type="title"/>
          </p:nvPr>
        </p:nvSpPr>
        <p:spPr>
          <a:xfrm>
            <a:off x="838200" y="556995"/>
            <a:ext cx="10515600" cy="1133693"/>
          </a:xfrm>
        </p:spPr>
        <p:txBody>
          <a:bodyPr>
            <a:normAutofit/>
          </a:bodyPr>
          <a:lstStyle/>
          <a:p>
            <a:r>
              <a:rPr lang="en-US" sz="5200" dirty="0"/>
              <a:t>Task 2: Anatomy of the Sarcomere </a:t>
            </a:r>
          </a:p>
        </p:txBody>
      </p:sp>
      <p:graphicFrame>
        <p:nvGraphicFramePr>
          <p:cNvPr id="14" name="Content Placeholder 2">
            <a:extLst>
              <a:ext uri="{FF2B5EF4-FFF2-40B4-BE49-F238E27FC236}">
                <a16:creationId xmlns:a16="http://schemas.microsoft.com/office/drawing/2014/main" id="{BD34B3D6-D75A-41CC-8D81-1F785A86AD26}"/>
              </a:ext>
            </a:extLst>
          </p:cNvPr>
          <p:cNvGraphicFramePr>
            <a:graphicFrameLocks noGrp="1"/>
          </p:cNvGraphicFramePr>
          <p:nvPr>
            <p:ph idx="1"/>
            <p:extLst>
              <p:ext uri="{D42A27DB-BD31-4B8C-83A1-F6EECF244321}">
                <p14:modId xmlns:p14="http://schemas.microsoft.com/office/powerpoint/2010/main" val="1954363576"/>
              </p:ext>
            </p:extLst>
          </p:nvPr>
        </p:nvGraphicFramePr>
        <p:xfrm>
          <a:off x="849086" y="169068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566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F92B-F539-6246-BFEB-5219E348DB3B}"/>
              </a:ext>
            </a:extLst>
          </p:cNvPr>
          <p:cNvSpPr>
            <a:spLocks noGrp="1"/>
          </p:cNvSpPr>
          <p:nvPr>
            <p:ph type="title"/>
          </p:nvPr>
        </p:nvSpPr>
        <p:spPr>
          <a:xfrm>
            <a:off x="640080" y="5588000"/>
            <a:ext cx="10911840" cy="1458686"/>
          </a:xfrm>
        </p:spPr>
        <p:txBody>
          <a:bodyPr vert="horz" lIns="91440" tIns="45720" rIns="91440" bIns="45720" rtlCol="0" anchor="ctr">
            <a:normAutofit/>
          </a:bodyPr>
          <a:lstStyle/>
          <a:p>
            <a:pPr algn="ctr"/>
            <a:r>
              <a:rPr lang="en-US" sz="3200" dirty="0"/>
              <a:t>Task 2: Relaxed Skeletal Muscle</a:t>
            </a:r>
            <a:br>
              <a:rPr lang="en-US" sz="3200" dirty="0"/>
            </a:br>
            <a:r>
              <a:rPr lang="en-US" sz="2200" i="1" dirty="0"/>
              <a:t>Label the actin, myosin, thin filament, thick filament, Z-disk, </a:t>
            </a:r>
            <a:br>
              <a:rPr lang="en-US" sz="2200" i="1" dirty="0"/>
            </a:br>
            <a:r>
              <a:rPr lang="en-US" sz="2200" i="1" dirty="0"/>
              <a:t>where the myosin heads are located</a:t>
            </a:r>
            <a:br>
              <a:rPr lang="en-US" sz="2200" i="1" dirty="0"/>
            </a:br>
            <a:endParaRPr lang="en-US" sz="2200" i="1" dirty="0"/>
          </a:p>
        </p:txBody>
      </p:sp>
      <p:pic>
        <p:nvPicPr>
          <p:cNvPr id="4" name="Content Placeholder 3">
            <a:extLst>
              <a:ext uri="{FF2B5EF4-FFF2-40B4-BE49-F238E27FC236}">
                <a16:creationId xmlns:a16="http://schemas.microsoft.com/office/drawing/2014/main" id="{92188CF8-03B5-44B9-AB3B-65909BC328E4}"/>
              </a:ext>
            </a:extLst>
          </p:cNvPr>
          <p:cNvPicPr>
            <a:picLocks/>
          </p:cNvPicPr>
          <p:nvPr/>
        </p:nvPicPr>
        <p:blipFill rotWithShape="1">
          <a:blip r:embed="rId2">
            <a:extLst>
              <a:ext uri="{28A0092B-C50C-407E-A947-70E740481C1C}">
                <a14:useLocalDpi xmlns:a14="http://schemas.microsoft.com/office/drawing/2010/main" val="0"/>
              </a:ext>
            </a:extLst>
          </a:blip>
          <a:srcRect t="1477" r="1" b="12454"/>
          <a:stretch/>
        </p:blipFill>
        <p:spPr bwMode="auto">
          <a:xfrm>
            <a:off x="640080" y="640080"/>
            <a:ext cx="10911840" cy="4836795"/>
          </a:xfrm>
          <a:prstGeom prst="rect">
            <a:avLst/>
          </a:prstGeom>
          <a:noFill/>
          <a:ln w="19050">
            <a:solidFill>
              <a:schemeClr val="tx1"/>
            </a:solidFill>
            <a:miter lim="800000"/>
          </a:ln>
        </p:spPr>
      </p:pic>
    </p:spTree>
    <p:extLst>
      <p:ext uri="{BB962C8B-B14F-4D97-AF65-F5344CB8AC3E}">
        <p14:creationId xmlns:p14="http://schemas.microsoft.com/office/powerpoint/2010/main" val="175847458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EE73255-8084-4DF9-BB0B-15EAC92E2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D6724E-6398-0A44-BA8D-45E02585AB6C}"/>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Contracted State of Skeletal Muscle</a:t>
            </a:r>
          </a:p>
        </p:txBody>
      </p:sp>
      <p:sp>
        <p:nvSpPr>
          <p:cNvPr id="12"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459FC94D-331A-B94D-8E17-057F34E1EF88}"/>
              </a:ext>
            </a:extLst>
          </p:cNvPr>
          <p:cNvPicPr>
            <a:picLocks noGrp="1" noChangeAspect="1"/>
          </p:cNvPicPr>
          <p:nvPr>
            <p:ph idx="1"/>
          </p:nvPr>
        </p:nvPicPr>
        <p:blipFill rotWithShape="1">
          <a:blip r:embed="rId3"/>
          <a:srcRect t="8854"/>
          <a:stretch/>
        </p:blipFill>
        <p:spPr>
          <a:xfrm>
            <a:off x="4081252" y="942538"/>
            <a:ext cx="7163222" cy="4808332"/>
          </a:xfrm>
          <a:prstGeom prst="rect">
            <a:avLst/>
          </a:prstGeom>
          <a:effectLst/>
        </p:spPr>
      </p:pic>
      <p:sp>
        <p:nvSpPr>
          <p:cNvPr id="6" name="TextBox 5">
            <a:extLst>
              <a:ext uri="{FF2B5EF4-FFF2-40B4-BE49-F238E27FC236}">
                <a16:creationId xmlns:a16="http://schemas.microsoft.com/office/drawing/2014/main" id="{1C845B02-7EB4-944F-A5E6-2DF6E286046A}"/>
              </a:ext>
            </a:extLst>
          </p:cNvPr>
          <p:cNvSpPr txBox="1"/>
          <p:nvPr/>
        </p:nvSpPr>
        <p:spPr>
          <a:xfrm>
            <a:off x="3817916" y="6253063"/>
            <a:ext cx="8932929" cy="369332"/>
          </a:xfrm>
          <a:prstGeom prst="rect">
            <a:avLst/>
          </a:prstGeom>
          <a:noFill/>
        </p:spPr>
        <p:txBody>
          <a:bodyPr wrap="square" rtlCol="0">
            <a:spAutoFit/>
          </a:bodyPr>
          <a:lstStyle/>
          <a:p>
            <a:r>
              <a:rPr lang="en-US" dirty="0"/>
              <a:t>Note which bands change in dimension during contraction and which ones do not</a:t>
            </a:r>
          </a:p>
        </p:txBody>
      </p:sp>
    </p:spTree>
    <p:extLst>
      <p:ext uri="{BB962C8B-B14F-4D97-AF65-F5344CB8AC3E}">
        <p14:creationId xmlns:p14="http://schemas.microsoft.com/office/powerpoint/2010/main" val="492818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6EFC920F-B85A-4068-BD93-41064EDE9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0">
            <a:extLst>
              <a:ext uri="{FF2B5EF4-FFF2-40B4-BE49-F238E27FC236}">
                <a16:creationId xmlns:a16="http://schemas.microsoft.com/office/drawing/2014/main" id="{1C559108-BBAE-426C-8564-051D2BA6DDC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2" name="Rectangle 11">
              <a:extLst>
                <a:ext uri="{FF2B5EF4-FFF2-40B4-BE49-F238E27FC236}">
                  <a16:creationId xmlns:a16="http://schemas.microsoft.com/office/drawing/2014/main" id="{42BC35EE-6650-42D2-AEFB-4B7CD1AFC9B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952C743-9049-4DFB-878B-2AB07B6E4FD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CBC4F608-B4B8-48C3-9572-C0F061B1CD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F8619-B7D8-3C48-AB31-76F0E71420C6}"/>
              </a:ext>
            </a:extLst>
          </p:cNvPr>
          <p:cNvSpPr>
            <a:spLocks noGrp="1"/>
          </p:cNvSpPr>
          <p:nvPr>
            <p:ph type="title"/>
          </p:nvPr>
        </p:nvSpPr>
        <p:spPr>
          <a:xfrm>
            <a:off x="1099425" y="1238081"/>
            <a:ext cx="4709345" cy="962953"/>
          </a:xfrm>
        </p:spPr>
        <p:txBody>
          <a:bodyPr anchor="b">
            <a:normAutofit/>
          </a:bodyPr>
          <a:lstStyle/>
          <a:p>
            <a:r>
              <a:rPr lang="en-US" sz="2900" dirty="0"/>
              <a:t>Task 2: Drawing 3- Thin Filament</a:t>
            </a:r>
          </a:p>
        </p:txBody>
      </p:sp>
      <p:sp>
        <p:nvSpPr>
          <p:cNvPr id="17" name="Rectangle 16">
            <a:extLst>
              <a:ext uri="{FF2B5EF4-FFF2-40B4-BE49-F238E27FC236}">
                <a16:creationId xmlns:a16="http://schemas.microsoft.com/office/drawing/2014/main" id="{1382A32C-5B0C-4B1C-A074-76C6DBCC9F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39885" y="2372170"/>
            <a:ext cx="438912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F10F8F-DBE6-1444-8111-EB9F0DE50D36}"/>
              </a:ext>
            </a:extLst>
          </p:cNvPr>
          <p:cNvSpPr>
            <a:spLocks noGrp="1"/>
          </p:cNvSpPr>
          <p:nvPr>
            <p:ph idx="1"/>
          </p:nvPr>
        </p:nvSpPr>
        <p:spPr>
          <a:xfrm>
            <a:off x="1100736" y="2508105"/>
            <a:ext cx="4709345" cy="3632493"/>
          </a:xfrm>
        </p:spPr>
        <p:txBody>
          <a:bodyPr anchor="ctr">
            <a:normAutofit/>
          </a:bodyPr>
          <a:lstStyle/>
          <a:p>
            <a:pPr marL="514350" indent="-514350">
              <a:buFont typeface="+mj-lt"/>
              <a:buAutoNum type="alphaUcPeriod"/>
            </a:pPr>
            <a:r>
              <a:rPr lang="en-US" sz="1700" dirty="0"/>
              <a:t>Draw a third drawing to show an enlarged view of the thin filament with the two actin strands twisted along with the troponins (troponin C, troponin I, and troponin T) and the protein tropomyosin. </a:t>
            </a:r>
          </a:p>
          <a:p>
            <a:pPr marL="514350" indent="-514350">
              <a:buFont typeface="+mj-lt"/>
              <a:buAutoNum type="alphaUcPeriod"/>
            </a:pPr>
            <a:endParaRPr lang="en-US" sz="1700" dirty="0"/>
          </a:p>
          <a:p>
            <a:pPr marL="514350" indent="-514350">
              <a:buFont typeface="+mj-lt"/>
              <a:buAutoNum type="alphaUcPeriod"/>
            </a:pPr>
            <a:r>
              <a:rPr lang="en-US" sz="1700" dirty="0"/>
              <a:t>Label where an active site might be located for a myosin head to bind.</a:t>
            </a:r>
          </a:p>
          <a:p>
            <a:pPr marL="514350" indent="-514350">
              <a:buFont typeface="+mj-lt"/>
              <a:buAutoNum type="alphaUcPeriod"/>
            </a:pPr>
            <a:endParaRPr lang="en-US" sz="1700" dirty="0"/>
          </a:p>
          <a:p>
            <a:pPr marL="514350" indent="-514350">
              <a:buFont typeface="+mj-lt"/>
              <a:buAutoNum type="alphaUcPeriod"/>
            </a:pPr>
            <a:r>
              <a:rPr lang="en-US" sz="1700" dirty="0"/>
              <a:t>Label the locations of the troponins around an active binding site and illustrate interaction with tropomyosin structure.</a:t>
            </a:r>
          </a:p>
          <a:p>
            <a:pPr marL="0" indent="0">
              <a:buNone/>
            </a:pPr>
            <a:endParaRPr lang="en-US" sz="1700" dirty="0"/>
          </a:p>
        </p:txBody>
      </p:sp>
      <p:pic>
        <p:nvPicPr>
          <p:cNvPr id="4" name="Picture 3" descr="The mechanism by which muscle contracts and relaxes due to the action of calcium ions on the troponin complex">
            <a:extLst>
              <a:ext uri="{FF2B5EF4-FFF2-40B4-BE49-F238E27FC236}">
                <a16:creationId xmlns:a16="http://schemas.microsoft.com/office/drawing/2014/main" id="{92749110-0A7F-6545-B28A-4EBE23C0E5F1}"/>
              </a:ext>
            </a:extLst>
          </p:cNvPr>
          <p:cNvPicPr/>
          <p:nvPr/>
        </p:nvPicPr>
        <p:blipFill rotWithShape="1">
          <a:blip r:embed="rId3" cstate="print">
            <a:extLst>
              <a:ext uri="{28A0092B-C50C-407E-A947-70E740481C1C}">
                <a14:useLocalDpi xmlns:a14="http://schemas.microsoft.com/office/drawing/2010/main" val="0"/>
              </a:ext>
            </a:extLst>
          </a:blip>
          <a:srcRect r="18656" b="-2"/>
          <a:stretch/>
        </p:blipFill>
        <p:spPr bwMode="auto">
          <a:xfrm>
            <a:off x="6388298" y="1238081"/>
            <a:ext cx="5079166" cy="4902527"/>
          </a:xfrm>
          <a:prstGeom prst="rect">
            <a:avLst/>
          </a:prstGeom>
          <a:noFill/>
        </p:spPr>
      </p:pic>
    </p:spTree>
    <p:extLst>
      <p:ext uri="{BB962C8B-B14F-4D97-AF65-F5344CB8AC3E}">
        <p14:creationId xmlns:p14="http://schemas.microsoft.com/office/powerpoint/2010/main" val="3100559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The mechanism by which muscle contracts and relaxes due to the action of calcium ions on the troponin complex">
            <a:extLst>
              <a:ext uri="{FF2B5EF4-FFF2-40B4-BE49-F238E27FC236}">
                <a16:creationId xmlns:a16="http://schemas.microsoft.com/office/drawing/2014/main" id="{E3342545-FD8A-E84B-89B4-DF12D05DD250}"/>
              </a:ext>
            </a:extLst>
          </p:cNvPr>
          <p:cNvPicPr>
            <a:picLocks noGrp="1"/>
          </p:cNvPicPr>
          <p:nvPr>
            <p:ph idx="1"/>
          </p:nvPr>
        </p:nvPicPr>
        <p:blipFill rotWithShape="1">
          <a:blip r:embed="rId2" cstate="print">
            <a:extLst>
              <a:ext uri="{28A0092B-C50C-407E-A947-70E740481C1C}">
                <a14:useLocalDpi xmlns:a14="http://schemas.microsoft.com/office/drawing/2010/main" val="0"/>
              </a:ext>
            </a:extLst>
          </a:blip>
          <a:srcRect b="5765"/>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p:spPr>
      </p:pic>
    </p:spTree>
    <p:extLst>
      <p:ext uri="{BB962C8B-B14F-4D97-AF65-F5344CB8AC3E}">
        <p14:creationId xmlns:p14="http://schemas.microsoft.com/office/powerpoint/2010/main" val="2070783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EE73255-8084-4DF9-BB0B-15EAC92E2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8B7B6-1190-014E-A3D3-CE0D9B16A191}"/>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Comparison of the thin and thick filaments</a:t>
            </a:r>
          </a:p>
        </p:txBody>
      </p:sp>
      <p:sp>
        <p:nvSpPr>
          <p:cNvPr id="18"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Detail of muscle tissue showing actin and myosin, troponin complex, thin filaments and thick filaments. Created in Adobe Illustrator.  Contains gradient meshes.  EPS 10.">
            <a:extLst>
              <a:ext uri="{FF2B5EF4-FFF2-40B4-BE49-F238E27FC236}">
                <a16:creationId xmlns:a16="http://schemas.microsoft.com/office/drawing/2014/main" id="{B55EDCC7-4CAC-7043-943E-BD37E45319DD}"/>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8806" b="1394"/>
          <a:stretch/>
        </p:blipFill>
        <p:spPr bwMode="auto">
          <a:xfrm>
            <a:off x="4062964" y="942538"/>
            <a:ext cx="7163222" cy="4808332"/>
          </a:xfrm>
          <a:prstGeom prst="rect">
            <a:avLst/>
          </a:prstGeom>
          <a:noFill/>
          <a:effectLst/>
        </p:spPr>
      </p:pic>
    </p:spTree>
    <p:extLst>
      <p:ext uri="{BB962C8B-B14F-4D97-AF65-F5344CB8AC3E}">
        <p14:creationId xmlns:p14="http://schemas.microsoft.com/office/powerpoint/2010/main" val="2759338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AB1B7-C88A-CE49-9AD4-14AA4E175D06}"/>
              </a:ext>
            </a:extLst>
          </p:cNvPr>
          <p:cNvSpPr>
            <a:spLocks noGrp="1"/>
          </p:cNvSpPr>
          <p:nvPr>
            <p:ph type="title"/>
          </p:nvPr>
        </p:nvSpPr>
        <p:spPr>
          <a:xfrm>
            <a:off x="558248" y="800100"/>
            <a:ext cx="2736495" cy="5257799"/>
          </a:xfrm>
        </p:spPr>
        <p:txBody>
          <a:bodyPr vert="horz" lIns="91440" tIns="45720" rIns="91440" bIns="45720" rtlCol="0" anchor="ctr">
            <a:normAutofit/>
          </a:bodyPr>
          <a:lstStyle/>
          <a:p>
            <a:r>
              <a:rPr lang="en-US" sz="3600" dirty="0">
                <a:solidFill>
                  <a:srgbClr val="2C2C2C"/>
                </a:solidFill>
              </a:rPr>
              <a:t>More complex illustration of contractile element</a:t>
            </a: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close up of a map&#10;&#10;Description automatically generated">
            <a:extLst>
              <a:ext uri="{FF2B5EF4-FFF2-40B4-BE49-F238E27FC236}">
                <a16:creationId xmlns:a16="http://schemas.microsoft.com/office/drawing/2014/main" id="{5FC6CD80-0AF7-4C7F-92A9-33E92BD706C2}"/>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29737" b="158"/>
          <a:stretch/>
        </p:blipFill>
        <p:spPr bwMode="auto">
          <a:xfrm>
            <a:off x="4062964" y="942538"/>
            <a:ext cx="7163222" cy="4808332"/>
          </a:xfrm>
          <a:prstGeom prst="rect">
            <a:avLst/>
          </a:prstGeom>
          <a:noFill/>
          <a:effectLst/>
        </p:spPr>
      </p:pic>
      <p:sp>
        <p:nvSpPr>
          <p:cNvPr id="5" name="Oval 4">
            <a:extLst>
              <a:ext uri="{FF2B5EF4-FFF2-40B4-BE49-F238E27FC236}">
                <a16:creationId xmlns:a16="http://schemas.microsoft.com/office/drawing/2014/main" id="{93E28720-1D96-F04B-8CD4-D8983A79A0E0}"/>
              </a:ext>
            </a:extLst>
          </p:cNvPr>
          <p:cNvSpPr/>
          <p:nvPr/>
        </p:nvSpPr>
        <p:spPr>
          <a:xfrm>
            <a:off x="4238171" y="2859314"/>
            <a:ext cx="1524000" cy="435429"/>
          </a:xfrm>
          <a:prstGeom prst="ellipse">
            <a:avLst/>
          </a:prstGeom>
          <a:noFill/>
          <a:ln w="476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04D2F67-0D0F-F441-867C-9FC5658A004E}"/>
              </a:ext>
            </a:extLst>
          </p:cNvPr>
          <p:cNvSpPr txBox="1"/>
          <p:nvPr/>
        </p:nvSpPr>
        <p:spPr>
          <a:xfrm>
            <a:off x="3078506" y="6321290"/>
            <a:ext cx="9132138" cy="369332"/>
          </a:xfrm>
          <a:prstGeom prst="rect">
            <a:avLst/>
          </a:prstGeom>
          <a:noFill/>
        </p:spPr>
        <p:txBody>
          <a:bodyPr wrap="square" rtlCol="0">
            <a:spAutoFit/>
          </a:bodyPr>
          <a:lstStyle/>
          <a:p>
            <a:r>
              <a:rPr lang="en-US" dirty="0"/>
              <a:t>Use the keyword search terms muscle, titin, sarcomere together to locate information on titan.</a:t>
            </a:r>
          </a:p>
        </p:txBody>
      </p:sp>
    </p:spTree>
    <p:extLst>
      <p:ext uri="{BB962C8B-B14F-4D97-AF65-F5344CB8AC3E}">
        <p14:creationId xmlns:p14="http://schemas.microsoft.com/office/powerpoint/2010/main" val="24948773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BEE73255-8084-4DF9-BB0B-15EAC92E2C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F6EA5B0-D984-5D46-AD83-57DDD0C5BD8E}"/>
              </a:ext>
            </a:extLst>
          </p:cNvPr>
          <p:cNvSpPr>
            <a:spLocks noGrp="1"/>
          </p:cNvSpPr>
          <p:nvPr>
            <p:ph type="title"/>
          </p:nvPr>
        </p:nvSpPr>
        <p:spPr>
          <a:xfrm>
            <a:off x="603938" y="640081"/>
            <a:ext cx="2608655" cy="5257799"/>
          </a:xfrm>
        </p:spPr>
        <p:txBody>
          <a:bodyPr vert="horz" lIns="91440" tIns="45720" rIns="91440" bIns="45720" rtlCol="0" anchor="ctr">
            <a:normAutofit/>
          </a:bodyPr>
          <a:lstStyle/>
          <a:p>
            <a:r>
              <a:rPr lang="en-US" sz="3600" dirty="0">
                <a:solidFill>
                  <a:srgbClr val="2C2C2C"/>
                </a:solidFill>
              </a:rPr>
              <a:t>Contractile Element illustrating Titin </a:t>
            </a:r>
          </a:p>
        </p:txBody>
      </p:sp>
      <p:sp>
        <p:nvSpPr>
          <p:cNvPr id="11" name="Rounded Rectangle 9">
            <a:extLst>
              <a:ext uri="{FF2B5EF4-FFF2-40B4-BE49-F238E27FC236}">
                <a16:creationId xmlns:a16="http://schemas.microsoft.com/office/drawing/2014/main" id="{67048353-8981-459A-9BC6-9711CE462E0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80067"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A31BDF7-B266-614E-8B18-15144EECA485}"/>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13160"/>
          <a:stretch/>
        </p:blipFill>
        <p:spPr bwMode="auto">
          <a:xfrm>
            <a:off x="4281196" y="712527"/>
            <a:ext cx="6726757" cy="4643740"/>
          </a:xfrm>
          <a:prstGeom prst="rect">
            <a:avLst/>
          </a:prstGeom>
          <a:noFill/>
          <a:effectLst/>
        </p:spPr>
      </p:pic>
      <p:sp>
        <p:nvSpPr>
          <p:cNvPr id="5" name="Oval 4">
            <a:extLst>
              <a:ext uri="{FF2B5EF4-FFF2-40B4-BE49-F238E27FC236}">
                <a16:creationId xmlns:a16="http://schemas.microsoft.com/office/drawing/2014/main" id="{A1272E60-9BDA-B149-BD3B-5BC3E2623381}"/>
              </a:ext>
            </a:extLst>
          </p:cNvPr>
          <p:cNvSpPr/>
          <p:nvPr/>
        </p:nvSpPr>
        <p:spPr>
          <a:xfrm>
            <a:off x="8805492" y="1189426"/>
            <a:ext cx="2096700" cy="754742"/>
          </a:xfrm>
          <a:prstGeom prst="ellipse">
            <a:avLst/>
          </a:prstGeom>
          <a:noFill/>
          <a:ln w="5080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350A1B44-E781-1C44-A101-9D9E9F106F75}"/>
              </a:ext>
            </a:extLst>
          </p:cNvPr>
          <p:cNvSpPr txBox="1"/>
          <p:nvPr/>
        </p:nvSpPr>
        <p:spPr>
          <a:xfrm>
            <a:off x="4281196" y="5632704"/>
            <a:ext cx="7306866" cy="369332"/>
          </a:xfrm>
          <a:prstGeom prst="rect">
            <a:avLst/>
          </a:prstGeom>
          <a:noFill/>
        </p:spPr>
        <p:txBody>
          <a:bodyPr wrap="square" rtlCol="0">
            <a:spAutoFit/>
          </a:bodyPr>
          <a:lstStyle/>
          <a:p>
            <a:r>
              <a:rPr lang="en-US" dirty="0"/>
              <a:t>Students can add titan and dystrophin around the figure of the sarcomeres </a:t>
            </a:r>
          </a:p>
        </p:txBody>
      </p:sp>
    </p:spTree>
    <p:extLst>
      <p:ext uri="{BB962C8B-B14F-4D97-AF65-F5344CB8AC3E}">
        <p14:creationId xmlns:p14="http://schemas.microsoft.com/office/powerpoint/2010/main" val="3192110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ADBB-186B-E24E-BC0F-413A41AAE65A}"/>
              </a:ext>
            </a:extLst>
          </p:cNvPr>
          <p:cNvSpPr>
            <a:spLocks noGrp="1"/>
          </p:cNvSpPr>
          <p:nvPr>
            <p:ph type="title"/>
          </p:nvPr>
        </p:nvSpPr>
        <p:spPr>
          <a:xfrm>
            <a:off x="648929" y="629266"/>
            <a:ext cx="3505495" cy="1622321"/>
          </a:xfrm>
        </p:spPr>
        <p:txBody>
          <a:bodyPr>
            <a:normAutofit/>
          </a:bodyPr>
          <a:lstStyle/>
          <a:p>
            <a:r>
              <a:rPr lang="en-US" sz="3100" dirty="0"/>
              <a:t>Task 3: Muscle Structure in Muscular Dystrophy</a:t>
            </a:r>
          </a:p>
        </p:txBody>
      </p:sp>
      <p:sp>
        <p:nvSpPr>
          <p:cNvPr id="8" name="Content Placeholder 7">
            <a:extLst>
              <a:ext uri="{FF2B5EF4-FFF2-40B4-BE49-F238E27FC236}">
                <a16:creationId xmlns:a16="http://schemas.microsoft.com/office/drawing/2014/main" id="{E6253709-F7DD-4A78-B388-961F8D6599DA}"/>
              </a:ext>
            </a:extLst>
          </p:cNvPr>
          <p:cNvSpPr>
            <a:spLocks noGrp="1"/>
          </p:cNvSpPr>
          <p:nvPr>
            <p:ph idx="1"/>
          </p:nvPr>
        </p:nvSpPr>
        <p:spPr>
          <a:xfrm>
            <a:off x="648931" y="2438400"/>
            <a:ext cx="3701396" cy="4267200"/>
          </a:xfrm>
        </p:spPr>
        <p:txBody>
          <a:bodyPr>
            <a:noAutofit/>
          </a:bodyPr>
          <a:lstStyle/>
          <a:p>
            <a:pPr marL="0" indent="0">
              <a:buNone/>
            </a:pPr>
            <a:r>
              <a:rPr lang="en-US" sz="1600" dirty="0"/>
              <a:t>Knowing the location of dystrophin in relation to the contractile units, students can think about answers to the following questions.  </a:t>
            </a:r>
          </a:p>
          <a:p>
            <a:pPr marL="0" indent="0">
              <a:buNone/>
            </a:pPr>
            <a:endParaRPr lang="en-US" sz="1600" dirty="0"/>
          </a:p>
          <a:p>
            <a:r>
              <a:rPr lang="en-US" sz="1600" dirty="0"/>
              <a:t>What would happen if dystrophin was removed from the cell?</a:t>
            </a:r>
          </a:p>
          <a:p>
            <a:r>
              <a:rPr lang="en-US" sz="1600" dirty="0"/>
              <a:t>What would happen if there was a mutation in the protein sequence?</a:t>
            </a:r>
          </a:p>
          <a:p>
            <a:r>
              <a:rPr lang="en-US" sz="1600" dirty="0"/>
              <a:t>Explain what would happen if there was not any dystrophin, or what would happen if there is a mutated form of dystrophin? </a:t>
            </a:r>
          </a:p>
          <a:p>
            <a:r>
              <a:rPr lang="en-US" sz="1600" dirty="0"/>
              <a:t>How would this affect the forces from the contractile elements to the plasma membrane?</a:t>
            </a:r>
          </a:p>
        </p:txBody>
      </p:sp>
      <p:sp>
        <p:nvSpPr>
          <p:cNvPr id="49" name="Rectangle 36">
            <a:extLst>
              <a:ext uri="{FF2B5EF4-FFF2-40B4-BE49-F238E27FC236}">
                <a16:creationId xmlns:a16="http://schemas.microsoft.com/office/drawing/2014/main" id="{5E39A796-BE83-48B1-B33F-35C4A32AAB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8ACC9310-D054-43F5-9A93-BF046A3464F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340927" y="866422"/>
            <a:ext cx="5943600" cy="5121910"/>
          </a:xfrm>
          <a:prstGeom prst="rect">
            <a:avLst/>
          </a:prstGeom>
          <a:noFill/>
          <a:ln>
            <a:noFill/>
          </a:ln>
        </p:spPr>
      </p:pic>
    </p:spTree>
    <p:extLst>
      <p:ext uri="{BB962C8B-B14F-4D97-AF65-F5344CB8AC3E}">
        <p14:creationId xmlns:p14="http://schemas.microsoft.com/office/powerpoint/2010/main" val="468538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DDCB6-73C5-E844-84A6-E038195CE9AB}"/>
              </a:ext>
            </a:extLst>
          </p:cNvPr>
          <p:cNvSpPr>
            <a:spLocks noGrp="1"/>
          </p:cNvSpPr>
          <p:nvPr>
            <p:ph type="title"/>
          </p:nvPr>
        </p:nvSpPr>
        <p:spPr>
          <a:xfrm>
            <a:off x="5284520" y="145371"/>
            <a:ext cx="6743601" cy="838302"/>
          </a:xfrm>
        </p:spPr>
        <p:txBody>
          <a:bodyPr>
            <a:normAutofit/>
          </a:bodyPr>
          <a:lstStyle/>
          <a:p>
            <a:r>
              <a:rPr lang="en-US" sz="3900" dirty="0"/>
              <a:t> Physiology of a Muscle Cell</a:t>
            </a:r>
          </a:p>
        </p:txBody>
      </p:sp>
      <p:sp>
        <p:nvSpPr>
          <p:cNvPr id="14" name="Rectangle 13">
            <a:extLst>
              <a:ext uri="{FF2B5EF4-FFF2-40B4-BE49-F238E27FC236}">
                <a16:creationId xmlns:a16="http://schemas.microsoft.com/office/drawing/2014/main" id="{8E20FA99-AAAC-4AF3-9FAE-707420324F1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6B3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ounded Rectangle 9">
            <a:extLst>
              <a:ext uri="{FF2B5EF4-FFF2-40B4-BE49-F238E27FC236}">
                <a16:creationId xmlns:a16="http://schemas.microsoft.com/office/drawing/2014/main" id="{9573BE85-6043-4C3A-A7DD-483A0A5FB7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map&#10;&#10;Description automatically generated">
            <a:extLst>
              <a:ext uri="{FF2B5EF4-FFF2-40B4-BE49-F238E27FC236}">
                <a16:creationId xmlns:a16="http://schemas.microsoft.com/office/drawing/2014/main" id="{5E45F8AE-0383-0A40-9F92-20662EE5F252}"/>
              </a:ext>
            </a:extLst>
          </p:cNvPr>
          <p:cNvPicPr/>
          <p:nvPr/>
        </p:nvPicPr>
        <p:blipFill rotWithShape="1">
          <a:blip r:embed="rId2">
            <a:extLst>
              <a:ext uri="{28A0092B-C50C-407E-A947-70E740481C1C}">
                <a14:useLocalDpi xmlns:a14="http://schemas.microsoft.com/office/drawing/2010/main" val="0"/>
              </a:ext>
            </a:extLst>
          </a:blip>
          <a:srcRect l="23996" r="22097" b="-2"/>
          <a:stretch/>
        </p:blipFill>
        <p:spPr bwMode="auto">
          <a:xfrm>
            <a:off x="761364" y="1126062"/>
            <a:ext cx="3113280" cy="4605875"/>
          </a:xfrm>
          <a:prstGeom prst="rect">
            <a:avLst/>
          </a:prstGeom>
          <a:noFill/>
          <a:effectLst/>
        </p:spPr>
      </p:pic>
      <p:sp>
        <p:nvSpPr>
          <p:cNvPr id="3" name="Content Placeholder 2">
            <a:extLst>
              <a:ext uri="{FF2B5EF4-FFF2-40B4-BE49-F238E27FC236}">
                <a16:creationId xmlns:a16="http://schemas.microsoft.com/office/drawing/2014/main" id="{7B44C715-8E09-D446-9322-D9A1A36D8A75}"/>
              </a:ext>
            </a:extLst>
          </p:cNvPr>
          <p:cNvSpPr>
            <a:spLocks noGrp="1"/>
          </p:cNvSpPr>
          <p:nvPr>
            <p:ph idx="1"/>
          </p:nvPr>
        </p:nvSpPr>
        <p:spPr>
          <a:xfrm>
            <a:off x="5120641" y="852157"/>
            <a:ext cx="6907480" cy="5874327"/>
          </a:xfrm>
        </p:spPr>
        <p:txBody>
          <a:bodyPr>
            <a:noAutofit/>
          </a:bodyPr>
          <a:lstStyle/>
          <a:p>
            <a:pPr marL="0" indent="0">
              <a:buNone/>
            </a:pPr>
            <a:r>
              <a:rPr lang="en-US" sz="2000" dirty="0"/>
              <a:t>Go through a stepwise sequence process to explain how skeletal muscle contracts as the muscle membrane (sarcolemma) is depolarized due to acetylcholine release from the motor nerve terminal. </a:t>
            </a:r>
            <a:endParaRPr lang="en-US" sz="1600" dirty="0"/>
          </a:p>
          <a:p>
            <a:pPr lvl="0"/>
            <a:r>
              <a:rPr lang="en-US" sz="1800" dirty="0"/>
              <a:t>Acetylcholine (</a:t>
            </a:r>
            <a:r>
              <a:rPr lang="en-US" sz="1800" dirty="0" err="1"/>
              <a:t>ACh</a:t>
            </a:r>
            <a:r>
              <a:rPr lang="en-US" sz="1800" dirty="0"/>
              <a:t>) causes depolarization of the plasma membrane of the muscle </a:t>
            </a:r>
          </a:p>
          <a:p>
            <a:pPr lvl="0"/>
            <a:r>
              <a:rPr lang="en-US" sz="1800" dirty="0"/>
              <a:t>An action potential travels along the plasma membrane and down T- tubules.</a:t>
            </a:r>
          </a:p>
          <a:p>
            <a:pPr lvl="0"/>
            <a:r>
              <a:rPr lang="en-US" sz="1800" dirty="0"/>
              <a:t>The sarcoplasmic reticulum (SR) inside the muscle cell releases Ca</a:t>
            </a:r>
            <a:r>
              <a:rPr lang="en-US" sz="1800" baseline="30000" dirty="0"/>
              <a:t>2+</a:t>
            </a:r>
            <a:r>
              <a:rPr lang="en-US" sz="1800" dirty="0"/>
              <a:t> to then raise Ca</a:t>
            </a:r>
            <a:r>
              <a:rPr lang="en-US" sz="1800" baseline="30000" dirty="0"/>
              <a:t>2+</a:t>
            </a:r>
            <a:r>
              <a:rPr lang="en-US" sz="1800" dirty="0"/>
              <a:t> within the cytoplasm inside the muscle.</a:t>
            </a:r>
          </a:p>
          <a:p>
            <a:pPr lvl="0"/>
            <a:r>
              <a:rPr lang="en-US" sz="1800" dirty="0"/>
              <a:t>Ca</a:t>
            </a:r>
            <a:r>
              <a:rPr lang="en-US" sz="1800" baseline="30000" dirty="0"/>
              <a:t>2+</a:t>
            </a:r>
            <a:r>
              <a:rPr lang="en-US" sz="1800" dirty="0"/>
              <a:t> ions bind with troponin causes tropomyosin to move and an active site is exposed on actin for the myosin head</a:t>
            </a:r>
          </a:p>
          <a:p>
            <a:pPr lvl="0"/>
            <a:r>
              <a:rPr lang="en-US" sz="1800" dirty="0"/>
              <a:t>Myosin binds to actin </a:t>
            </a:r>
          </a:p>
          <a:p>
            <a:pPr lvl="0"/>
            <a:r>
              <a:rPr lang="en-US" sz="1800" dirty="0"/>
              <a:t>Contraction starts and the sarcomeres shorten</a:t>
            </a:r>
          </a:p>
          <a:p>
            <a:pPr lvl="0"/>
            <a:r>
              <a:rPr lang="en-US" sz="1800" dirty="0"/>
              <a:t>The myosin heads releases the ADP, and Pi and comes of the active site while the head rotates back and returns to be ready to bind to an active site again </a:t>
            </a:r>
          </a:p>
          <a:p>
            <a:r>
              <a:rPr lang="en-US" sz="1800" dirty="0"/>
              <a:t>Ca</a:t>
            </a:r>
            <a:r>
              <a:rPr lang="en-US" sz="1800" baseline="30000" dirty="0"/>
              <a:t>2+</a:t>
            </a:r>
            <a:r>
              <a:rPr lang="en-US" sz="1800" dirty="0"/>
              <a:t> levels return to a lower level in the cytoplasm </a:t>
            </a:r>
          </a:p>
        </p:txBody>
      </p:sp>
    </p:spTree>
    <p:extLst>
      <p:ext uri="{BB962C8B-B14F-4D97-AF65-F5344CB8AC3E}">
        <p14:creationId xmlns:p14="http://schemas.microsoft.com/office/powerpoint/2010/main" val="452531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B95C-8CCA-F541-BEE3-057CEF18FED3}"/>
              </a:ext>
            </a:extLst>
          </p:cNvPr>
          <p:cNvSpPr>
            <a:spLocks noGrp="1"/>
          </p:cNvSpPr>
          <p:nvPr>
            <p:ph type="title"/>
          </p:nvPr>
        </p:nvSpPr>
        <p:spPr>
          <a:xfrm>
            <a:off x="838200" y="365125"/>
            <a:ext cx="10727724" cy="1325563"/>
          </a:xfrm>
        </p:spPr>
        <p:txBody>
          <a:bodyPr/>
          <a:lstStyle/>
          <a:p>
            <a:r>
              <a:rPr lang="en-US" dirty="0"/>
              <a:t>NGSS Connections to Skeletal Muscles Module</a:t>
            </a:r>
          </a:p>
        </p:txBody>
      </p:sp>
      <p:sp>
        <p:nvSpPr>
          <p:cNvPr id="3" name="Content Placeholder 2">
            <a:extLst>
              <a:ext uri="{FF2B5EF4-FFF2-40B4-BE49-F238E27FC236}">
                <a16:creationId xmlns:a16="http://schemas.microsoft.com/office/drawing/2014/main" id="{FD09BAA2-E996-B849-8440-C710DF30F424}"/>
              </a:ext>
            </a:extLst>
          </p:cNvPr>
          <p:cNvSpPr>
            <a:spLocks noGrp="1"/>
          </p:cNvSpPr>
          <p:nvPr>
            <p:ph idx="1"/>
          </p:nvPr>
        </p:nvSpPr>
        <p:spPr>
          <a:xfrm>
            <a:off x="838200" y="1482811"/>
            <a:ext cx="10515600" cy="5103340"/>
          </a:xfrm>
        </p:spPr>
        <p:txBody>
          <a:bodyPr>
            <a:normAutofit/>
          </a:bodyPr>
          <a:lstStyle/>
          <a:p>
            <a:pPr marL="0" indent="0">
              <a:buNone/>
            </a:pPr>
            <a:r>
              <a:rPr lang="en-US" sz="3300" dirty="0">
                <a:solidFill>
                  <a:schemeClr val="accent1"/>
                </a:solidFill>
              </a:rPr>
              <a:t>High School</a:t>
            </a:r>
          </a:p>
          <a:p>
            <a:pPr marL="0" indent="0">
              <a:lnSpc>
                <a:spcPct val="120000"/>
              </a:lnSpc>
              <a:buNone/>
            </a:pPr>
            <a:r>
              <a:rPr lang="en-US" u="sng" dirty="0"/>
              <a:t>Main Connection </a:t>
            </a:r>
          </a:p>
          <a:p>
            <a:pPr marL="0" indent="0">
              <a:lnSpc>
                <a:spcPct val="120000"/>
              </a:lnSpc>
              <a:buNone/>
            </a:pPr>
            <a:r>
              <a:rPr lang="en-US" dirty="0">
                <a:solidFill>
                  <a:schemeClr val="accent1"/>
                </a:solidFill>
              </a:rPr>
              <a:t>HS-LS1-2:</a:t>
            </a:r>
            <a:r>
              <a:rPr lang="en-US" dirty="0"/>
              <a:t> Develop and use a model to illustrate the hierarchical organization of interacting systems that provide specific functions within multicellular organisms.</a:t>
            </a:r>
          </a:p>
          <a:p>
            <a:pPr marL="0" indent="0">
              <a:lnSpc>
                <a:spcPct val="120000"/>
              </a:lnSpc>
              <a:buNone/>
            </a:pPr>
            <a:endParaRPr lang="en-US" dirty="0"/>
          </a:p>
        </p:txBody>
      </p:sp>
    </p:spTree>
    <p:extLst>
      <p:ext uri="{BB962C8B-B14F-4D97-AF65-F5344CB8AC3E}">
        <p14:creationId xmlns:p14="http://schemas.microsoft.com/office/powerpoint/2010/main" val="2982258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FEAB7-5487-E340-8F53-9A6E383A17DC}"/>
              </a:ext>
            </a:extLst>
          </p:cNvPr>
          <p:cNvSpPr>
            <a:spLocks noGrp="1"/>
          </p:cNvSpPr>
          <p:nvPr>
            <p:ph type="title"/>
          </p:nvPr>
        </p:nvSpPr>
        <p:spPr>
          <a:xfrm>
            <a:off x="686834" y="1153572"/>
            <a:ext cx="3200400" cy="4461163"/>
          </a:xfrm>
        </p:spPr>
        <p:txBody>
          <a:bodyPr>
            <a:normAutofit/>
          </a:bodyPr>
          <a:lstStyle/>
          <a:p>
            <a:r>
              <a:rPr lang="en-US">
                <a:solidFill>
                  <a:srgbClr val="FFFFFF"/>
                </a:solidFill>
              </a:rPr>
              <a:t>Tasks 2 and 3</a:t>
            </a:r>
          </a:p>
        </p:txBody>
      </p:sp>
      <p:sp>
        <p:nvSpPr>
          <p:cNvPr id="39" name="Arc 38">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7EB112C-B07E-824B-A859-07900D5EE18C}"/>
              </a:ext>
            </a:extLst>
          </p:cNvPr>
          <p:cNvSpPr>
            <a:spLocks noGrp="1"/>
          </p:cNvSpPr>
          <p:nvPr>
            <p:ph idx="1"/>
          </p:nvPr>
        </p:nvSpPr>
        <p:spPr>
          <a:xfrm>
            <a:off x="4447308" y="591344"/>
            <a:ext cx="6906491" cy="5585619"/>
          </a:xfrm>
        </p:spPr>
        <p:txBody>
          <a:bodyPr anchor="ctr">
            <a:normAutofit/>
          </a:bodyPr>
          <a:lstStyle/>
          <a:p>
            <a:pPr marL="1206500" indent="-1206500">
              <a:buNone/>
            </a:pPr>
            <a:r>
              <a:rPr lang="en-US" sz="2600" dirty="0">
                <a:solidFill>
                  <a:schemeClr val="bg1">
                    <a:lumMod val="85000"/>
                  </a:schemeClr>
                </a:solidFill>
              </a:rPr>
              <a:t>Task 2:    Research and create a physical model of a sarcomere (muscle contractile unit) with accompanying written explanations to describe the cellular anatomy and to illustrate differences between healthy and diseased states. </a:t>
            </a:r>
          </a:p>
          <a:p>
            <a:pPr marL="514350" indent="-514350">
              <a:buFont typeface="+mj-lt"/>
              <a:buAutoNum type="arabicPeriod"/>
            </a:pPr>
            <a:endParaRPr lang="en-US" sz="2600" dirty="0"/>
          </a:p>
          <a:p>
            <a:pPr marL="1144588" indent="-1144588">
              <a:buNone/>
            </a:pPr>
            <a:r>
              <a:rPr lang="en-US" sz="2600" dirty="0"/>
              <a:t>Task 3:   Conduct a literature search on the disease process of muscular dystrophy and its treatments. Then construct a written summary with drawn diagrams or 3-D models to illustrate differences in the disease state of sarcomeres in persons with muscular dystrophy.</a:t>
            </a:r>
          </a:p>
        </p:txBody>
      </p:sp>
    </p:spTree>
    <p:extLst>
      <p:ext uri="{BB962C8B-B14F-4D97-AF65-F5344CB8AC3E}">
        <p14:creationId xmlns:p14="http://schemas.microsoft.com/office/powerpoint/2010/main" val="25929711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B846740-7CF4-7241-92F9-C8E90349BDAB}"/>
              </a:ext>
            </a:extLst>
          </p:cNvPr>
          <p:cNvSpPr>
            <a:spLocks noGrp="1"/>
          </p:cNvSpPr>
          <p:nvPr>
            <p:ph type="title"/>
          </p:nvPr>
        </p:nvSpPr>
        <p:spPr>
          <a:xfrm>
            <a:off x="838200" y="365125"/>
            <a:ext cx="10515600" cy="1325563"/>
          </a:xfrm>
        </p:spPr>
        <p:txBody>
          <a:bodyPr>
            <a:normAutofit/>
          </a:bodyPr>
          <a:lstStyle/>
          <a:p>
            <a:r>
              <a:rPr lang="en-US" dirty="0"/>
              <a:t>Task 3: Making Sense of Muscular Dystrophy</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81CDF7A-F27E-DC4F-9BE8-ADAAC31A06BF}"/>
              </a:ext>
            </a:extLst>
          </p:cNvPr>
          <p:cNvSpPr>
            <a:spLocks noGrp="1"/>
          </p:cNvSpPr>
          <p:nvPr>
            <p:ph idx="1"/>
          </p:nvPr>
        </p:nvSpPr>
        <p:spPr>
          <a:xfrm>
            <a:off x="838200" y="1825625"/>
            <a:ext cx="10515600" cy="4351338"/>
          </a:xfrm>
        </p:spPr>
        <p:txBody>
          <a:bodyPr>
            <a:normAutofit/>
          </a:bodyPr>
          <a:lstStyle/>
          <a:p>
            <a:pPr marL="0" indent="0">
              <a:buNone/>
            </a:pPr>
            <a:r>
              <a:rPr lang="en-US" b="1" dirty="0"/>
              <a:t>Student Instructions </a:t>
            </a:r>
          </a:p>
          <a:p>
            <a:pPr marL="0" indent="0">
              <a:buNone/>
            </a:pPr>
            <a:r>
              <a:rPr lang="en-US" sz="2200" dirty="0"/>
              <a:t>Your group is tasked with learning about the disease process of muscular dystrophy and treatments. Conducting a literature search using an online search engine such as Google Scholar will provide quick access to information. What follows are some key words to get you started.  </a:t>
            </a:r>
          </a:p>
          <a:p>
            <a:pPr lvl="1"/>
            <a:r>
              <a:rPr lang="en-US" sz="1900" i="1" dirty="0"/>
              <a:t>muscular dystrophy define</a:t>
            </a:r>
            <a:endParaRPr lang="en-US" sz="1900" dirty="0"/>
          </a:p>
          <a:p>
            <a:pPr lvl="1"/>
            <a:r>
              <a:rPr lang="en-US" sz="1900" i="1" dirty="0"/>
              <a:t>types of muscular dystrophy</a:t>
            </a:r>
            <a:endParaRPr lang="en-US" sz="1900" dirty="0"/>
          </a:p>
          <a:p>
            <a:pPr lvl="1"/>
            <a:r>
              <a:rPr lang="en-US" sz="1900" i="1" dirty="0"/>
              <a:t>what is muscular dystrophy</a:t>
            </a:r>
            <a:endParaRPr lang="en-US" sz="1900" dirty="0"/>
          </a:p>
          <a:p>
            <a:pPr marL="0" indent="0">
              <a:buNone/>
            </a:pPr>
            <a:endParaRPr lang="en-US" sz="2200" dirty="0"/>
          </a:p>
          <a:p>
            <a:pPr marL="0" indent="0">
              <a:buNone/>
            </a:pPr>
            <a:endParaRPr lang="en-US" sz="2200" dirty="0"/>
          </a:p>
        </p:txBody>
      </p:sp>
    </p:spTree>
    <p:extLst>
      <p:ext uri="{BB962C8B-B14F-4D97-AF65-F5344CB8AC3E}">
        <p14:creationId xmlns:p14="http://schemas.microsoft.com/office/powerpoint/2010/main" val="3213819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D478C-277D-4D48-AF33-C0F27B39454A}"/>
              </a:ext>
            </a:extLst>
          </p:cNvPr>
          <p:cNvSpPr>
            <a:spLocks noGrp="1"/>
          </p:cNvSpPr>
          <p:nvPr>
            <p:ph type="title"/>
          </p:nvPr>
        </p:nvSpPr>
        <p:spPr/>
        <p:txBody>
          <a:bodyPr/>
          <a:lstStyle/>
          <a:p>
            <a:r>
              <a:rPr lang="en-US" dirty="0"/>
              <a:t>Task 3: Making Sense of Muscular Dystrophy</a:t>
            </a:r>
          </a:p>
        </p:txBody>
      </p:sp>
      <p:sp>
        <p:nvSpPr>
          <p:cNvPr id="3" name="Content Placeholder 2">
            <a:extLst>
              <a:ext uri="{FF2B5EF4-FFF2-40B4-BE49-F238E27FC236}">
                <a16:creationId xmlns:a16="http://schemas.microsoft.com/office/drawing/2014/main" id="{DA2D7014-839A-EB40-B51D-2F7883A87DBB}"/>
              </a:ext>
            </a:extLst>
          </p:cNvPr>
          <p:cNvSpPr>
            <a:spLocks noGrp="1"/>
          </p:cNvSpPr>
          <p:nvPr>
            <p:ph idx="1"/>
          </p:nvPr>
        </p:nvSpPr>
        <p:spPr>
          <a:xfrm>
            <a:off x="838200" y="1599912"/>
            <a:ext cx="10515600" cy="4169785"/>
          </a:xfrm>
        </p:spPr>
        <p:txBody>
          <a:bodyPr>
            <a:normAutofit/>
          </a:bodyPr>
          <a:lstStyle/>
          <a:p>
            <a:pPr marL="0" indent="0">
              <a:buNone/>
            </a:pPr>
            <a:r>
              <a:rPr lang="en-US" dirty="0"/>
              <a:t>Next, search on internet how muscular dystrophy develops. Some key words to use are: </a:t>
            </a:r>
          </a:p>
          <a:p>
            <a:pPr lvl="1"/>
            <a:r>
              <a:rPr lang="en-US" i="1" dirty="0"/>
              <a:t>causes of muscular dystrophy</a:t>
            </a:r>
            <a:endParaRPr lang="en-US" dirty="0"/>
          </a:p>
          <a:p>
            <a:pPr lvl="1"/>
            <a:r>
              <a:rPr lang="en-US" i="1" dirty="0"/>
              <a:t>genetics muscular dystrophy</a:t>
            </a:r>
            <a:r>
              <a:rPr lang="en-US" dirty="0"/>
              <a:t> </a:t>
            </a:r>
          </a:p>
          <a:p>
            <a:pPr marL="0" indent="0">
              <a:buNone/>
            </a:pPr>
            <a:r>
              <a:rPr lang="en-US" dirty="0"/>
              <a:t>List the various causes known for developing the various types of muscular dystrophy.  </a:t>
            </a:r>
          </a:p>
          <a:p>
            <a:pPr marL="0" indent="0">
              <a:buNone/>
            </a:pPr>
            <a:endParaRPr lang="en-US" sz="1400" dirty="0"/>
          </a:p>
          <a:p>
            <a:pPr marL="0" indent="0">
              <a:buNone/>
            </a:pPr>
            <a:r>
              <a:rPr lang="en-US" dirty="0"/>
              <a:t> </a:t>
            </a:r>
            <a:r>
              <a:rPr lang="en-US" sz="2400" dirty="0">
                <a:solidFill>
                  <a:schemeClr val="accent1"/>
                </a:solidFill>
              </a:rPr>
              <a:t>Table 2. Muscular Dystrophy Research Table </a:t>
            </a:r>
          </a:p>
          <a:p>
            <a:pPr marL="0" indent="0">
              <a:buNone/>
            </a:pPr>
            <a:endParaRPr lang="en-US" dirty="0"/>
          </a:p>
        </p:txBody>
      </p:sp>
      <p:graphicFrame>
        <p:nvGraphicFramePr>
          <p:cNvPr id="4" name="Table 3">
            <a:extLst>
              <a:ext uri="{FF2B5EF4-FFF2-40B4-BE49-F238E27FC236}">
                <a16:creationId xmlns:a16="http://schemas.microsoft.com/office/drawing/2014/main" id="{4C8E0759-9CEA-5849-A89B-4B8C94F892B1}"/>
              </a:ext>
            </a:extLst>
          </p:cNvPr>
          <p:cNvGraphicFramePr>
            <a:graphicFrameLocks noGrp="1"/>
          </p:cNvGraphicFramePr>
          <p:nvPr>
            <p:extLst>
              <p:ext uri="{D42A27DB-BD31-4B8C-83A1-F6EECF244321}">
                <p14:modId xmlns:p14="http://schemas.microsoft.com/office/powerpoint/2010/main" val="2236960785"/>
              </p:ext>
            </p:extLst>
          </p:nvPr>
        </p:nvGraphicFramePr>
        <p:xfrm>
          <a:off x="838200" y="4931712"/>
          <a:ext cx="10515600" cy="1926288"/>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21503895"/>
                    </a:ext>
                  </a:extLst>
                </a:gridCol>
                <a:gridCol w="2628900">
                  <a:extLst>
                    <a:ext uri="{9D8B030D-6E8A-4147-A177-3AD203B41FA5}">
                      <a16:colId xmlns:a16="http://schemas.microsoft.com/office/drawing/2014/main" val="3819929952"/>
                    </a:ext>
                  </a:extLst>
                </a:gridCol>
                <a:gridCol w="2628900">
                  <a:extLst>
                    <a:ext uri="{9D8B030D-6E8A-4147-A177-3AD203B41FA5}">
                      <a16:colId xmlns:a16="http://schemas.microsoft.com/office/drawing/2014/main" val="2771392573"/>
                    </a:ext>
                  </a:extLst>
                </a:gridCol>
                <a:gridCol w="2628900">
                  <a:extLst>
                    <a:ext uri="{9D8B030D-6E8A-4147-A177-3AD203B41FA5}">
                      <a16:colId xmlns:a16="http://schemas.microsoft.com/office/drawing/2014/main" val="2157018735"/>
                    </a:ext>
                  </a:extLst>
                </a:gridCol>
              </a:tblGrid>
              <a:tr h="481572">
                <a:tc>
                  <a:txBody>
                    <a:bodyPr/>
                    <a:lstStyle/>
                    <a:p>
                      <a:r>
                        <a:rPr lang="en-US" dirty="0"/>
                        <a:t>Types</a:t>
                      </a:r>
                    </a:p>
                  </a:txBody>
                  <a:tcPr/>
                </a:tc>
                <a:tc>
                  <a:txBody>
                    <a:bodyPr/>
                    <a:lstStyle/>
                    <a:p>
                      <a:r>
                        <a:rPr lang="en-US" dirty="0"/>
                        <a:t>Causes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995322030"/>
                  </a:ext>
                </a:extLst>
              </a:tr>
              <a:tr h="48157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0114950"/>
                  </a:ext>
                </a:extLst>
              </a:tr>
              <a:tr h="48157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83508953"/>
                  </a:ext>
                </a:extLst>
              </a:tr>
              <a:tr h="481572">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075741985"/>
                  </a:ext>
                </a:extLst>
              </a:tr>
            </a:tbl>
          </a:graphicData>
        </a:graphic>
      </p:graphicFrame>
    </p:spTree>
    <p:extLst>
      <p:ext uri="{BB962C8B-B14F-4D97-AF65-F5344CB8AC3E}">
        <p14:creationId xmlns:p14="http://schemas.microsoft.com/office/powerpoint/2010/main" val="1497254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AAB2-AAD3-E34B-9621-5BBF3D068BD8}"/>
              </a:ext>
            </a:extLst>
          </p:cNvPr>
          <p:cNvSpPr>
            <a:spLocks noGrp="1"/>
          </p:cNvSpPr>
          <p:nvPr>
            <p:ph type="title"/>
          </p:nvPr>
        </p:nvSpPr>
        <p:spPr/>
        <p:txBody>
          <a:bodyPr/>
          <a:lstStyle/>
          <a:p>
            <a:r>
              <a:rPr lang="en-US" dirty="0"/>
              <a:t>Task 3: Making Sense of Muscular Dystrophy</a:t>
            </a:r>
          </a:p>
        </p:txBody>
      </p:sp>
      <p:sp>
        <p:nvSpPr>
          <p:cNvPr id="3" name="Content Placeholder 2">
            <a:extLst>
              <a:ext uri="{FF2B5EF4-FFF2-40B4-BE49-F238E27FC236}">
                <a16:creationId xmlns:a16="http://schemas.microsoft.com/office/drawing/2014/main" id="{E010BCE0-5B69-744B-A05B-F78BC2B726A6}"/>
              </a:ext>
            </a:extLst>
          </p:cNvPr>
          <p:cNvSpPr>
            <a:spLocks noGrp="1"/>
          </p:cNvSpPr>
          <p:nvPr>
            <p:ph idx="1"/>
          </p:nvPr>
        </p:nvSpPr>
        <p:spPr/>
        <p:txBody>
          <a:bodyPr/>
          <a:lstStyle/>
          <a:p>
            <a:pPr marL="0" indent="0">
              <a:lnSpc>
                <a:spcPct val="120000"/>
              </a:lnSpc>
              <a:buNone/>
            </a:pPr>
            <a:r>
              <a:rPr lang="en-US" dirty="0"/>
              <a:t>Next search the internet on treatments and therapy for muscular dystrophy. Some key words to use are: </a:t>
            </a:r>
          </a:p>
          <a:p>
            <a:pPr lvl="1"/>
            <a:r>
              <a:rPr lang="en-US" i="1" dirty="0"/>
              <a:t>therapy for muscular dystrophy</a:t>
            </a:r>
            <a:endParaRPr lang="en-US" dirty="0"/>
          </a:p>
          <a:p>
            <a:pPr lvl="1"/>
            <a:r>
              <a:rPr lang="en-US" i="1" dirty="0"/>
              <a:t>treatment of muscular dystrophy</a:t>
            </a:r>
          </a:p>
          <a:p>
            <a:pPr marL="457200" lvl="1" indent="0">
              <a:buNone/>
            </a:pPr>
            <a:endParaRPr lang="en-US" i="1" dirty="0"/>
          </a:p>
          <a:p>
            <a:pPr marL="457200" lvl="1" indent="0">
              <a:buNone/>
            </a:pPr>
            <a:r>
              <a:rPr lang="en-US" dirty="0">
                <a:solidFill>
                  <a:schemeClr val="accent1"/>
                </a:solidFill>
              </a:rPr>
              <a:t>Table 2. Muscular Dystrophy Research Table </a:t>
            </a:r>
          </a:p>
          <a:p>
            <a:pPr marL="0" indent="0">
              <a:buNone/>
            </a:pPr>
            <a:endParaRPr lang="en-US" dirty="0"/>
          </a:p>
        </p:txBody>
      </p:sp>
      <p:graphicFrame>
        <p:nvGraphicFramePr>
          <p:cNvPr id="4" name="Table 3">
            <a:extLst>
              <a:ext uri="{FF2B5EF4-FFF2-40B4-BE49-F238E27FC236}">
                <a16:creationId xmlns:a16="http://schemas.microsoft.com/office/drawing/2014/main" id="{443176A1-9537-0A4E-819B-514F5FD6C09B}"/>
              </a:ext>
            </a:extLst>
          </p:cNvPr>
          <p:cNvGraphicFramePr>
            <a:graphicFrameLocks noGrp="1"/>
          </p:cNvGraphicFramePr>
          <p:nvPr/>
        </p:nvGraphicFramePr>
        <p:xfrm>
          <a:off x="838200" y="4525025"/>
          <a:ext cx="10515600" cy="2175668"/>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21503895"/>
                    </a:ext>
                  </a:extLst>
                </a:gridCol>
                <a:gridCol w="2628900">
                  <a:extLst>
                    <a:ext uri="{9D8B030D-6E8A-4147-A177-3AD203B41FA5}">
                      <a16:colId xmlns:a16="http://schemas.microsoft.com/office/drawing/2014/main" val="3819929952"/>
                    </a:ext>
                  </a:extLst>
                </a:gridCol>
                <a:gridCol w="2628900">
                  <a:extLst>
                    <a:ext uri="{9D8B030D-6E8A-4147-A177-3AD203B41FA5}">
                      <a16:colId xmlns:a16="http://schemas.microsoft.com/office/drawing/2014/main" val="2771392573"/>
                    </a:ext>
                  </a:extLst>
                </a:gridCol>
                <a:gridCol w="2628900">
                  <a:extLst>
                    <a:ext uri="{9D8B030D-6E8A-4147-A177-3AD203B41FA5}">
                      <a16:colId xmlns:a16="http://schemas.microsoft.com/office/drawing/2014/main" val="2157018735"/>
                    </a:ext>
                  </a:extLst>
                </a:gridCol>
              </a:tblGrid>
              <a:tr h="543917">
                <a:tc>
                  <a:txBody>
                    <a:bodyPr/>
                    <a:lstStyle/>
                    <a:p>
                      <a:r>
                        <a:rPr lang="en-US" dirty="0"/>
                        <a:t>Types</a:t>
                      </a:r>
                    </a:p>
                  </a:txBody>
                  <a:tcPr/>
                </a:tc>
                <a:tc>
                  <a:txBody>
                    <a:bodyPr/>
                    <a:lstStyle/>
                    <a:p>
                      <a:r>
                        <a:rPr lang="en-US" dirty="0"/>
                        <a:t>Causes</a:t>
                      </a:r>
                    </a:p>
                  </a:txBody>
                  <a:tcPr/>
                </a:tc>
                <a:tc>
                  <a:txBody>
                    <a:bodyPr/>
                    <a:lstStyle/>
                    <a:p>
                      <a:r>
                        <a:rPr lang="en-US" dirty="0"/>
                        <a:t>Therapy</a:t>
                      </a:r>
                    </a:p>
                  </a:txBody>
                  <a:tcPr/>
                </a:tc>
                <a:tc>
                  <a:txBody>
                    <a:bodyPr/>
                    <a:lstStyle/>
                    <a:p>
                      <a:r>
                        <a:rPr lang="en-US" dirty="0"/>
                        <a:t>Treatment</a:t>
                      </a:r>
                    </a:p>
                  </a:txBody>
                  <a:tcPr/>
                </a:tc>
                <a:extLst>
                  <a:ext uri="{0D108BD9-81ED-4DB2-BD59-A6C34878D82A}">
                    <a16:rowId xmlns:a16="http://schemas.microsoft.com/office/drawing/2014/main" val="2995322030"/>
                  </a:ext>
                </a:extLst>
              </a:tr>
              <a:tr h="54391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0114950"/>
                  </a:ext>
                </a:extLst>
              </a:tr>
              <a:tr h="543917">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83508953"/>
                  </a:ext>
                </a:extLst>
              </a:tr>
              <a:tr h="543917">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4075741985"/>
                  </a:ext>
                </a:extLst>
              </a:tr>
            </a:tbl>
          </a:graphicData>
        </a:graphic>
      </p:graphicFrame>
    </p:spTree>
    <p:extLst>
      <p:ext uri="{BB962C8B-B14F-4D97-AF65-F5344CB8AC3E}">
        <p14:creationId xmlns:p14="http://schemas.microsoft.com/office/powerpoint/2010/main" val="4263862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E41BB-932F-CD42-8FA1-6D9EE2B83E93}"/>
              </a:ext>
            </a:extLst>
          </p:cNvPr>
          <p:cNvSpPr>
            <a:spLocks noGrp="1"/>
          </p:cNvSpPr>
          <p:nvPr>
            <p:ph type="title"/>
          </p:nvPr>
        </p:nvSpPr>
        <p:spPr/>
        <p:txBody>
          <a:bodyPr>
            <a:normAutofit/>
          </a:bodyPr>
          <a:lstStyle/>
          <a:p>
            <a:r>
              <a:rPr lang="en-US" b="1" dirty="0"/>
              <a:t>Task 4: Public Awareness Information Display or Poster</a:t>
            </a:r>
            <a:endParaRPr lang="en-US" dirty="0"/>
          </a:p>
        </p:txBody>
      </p:sp>
      <p:sp>
        <p:nvSpPr>
          <p:cNvPr id="3" name="Content Placeholder 2">
            <a:extLst>
              <a:ext uri="{FF2B5EF4-FFF2-40B4-BE49-F238E27FC236}">
                <a16:creationId xmlns:a16="http://schemas.microsoft.com/office/drawing/2014/main" id="{6CB82400-EE6D-644C-BF01-C637D789ABA3}"/>
              </a:ext>
            </a:extLst>
          </p:cNvPr>
          <p:cNvSpPr>
            <a:spLocks noGrp="1"/>
          </p:cNvSpPr>
          <p:nvPr>
            <p:ph idx="1"/>
          </p:nvPr>
        </p:nvSpPr>
        <p:spPr/>
        <p:txBody>
          <a:bodyPr>
            <a:normAutofit/>
          </a:bodyPr>
          <a:lstStyle/>
          <a:p>
            <a:pPr marL="0" indent="0">
              <a:buNone/>
            </a:pPr>
            <a:r>
              <a:rPr lang="en-US" dirty="0"/>
              <a:t>Here are some ideas: </a:t>
            </a:r>
          </a:p>
          <a:p>
            <a:pPr marL="0" indent="0">
              <a:buNone/>
            </a:pPr>
            <a:r>
              <a:rPr lang="en-US" dirty="0"/>
              <a:t> </a:t>
            </a:r>
          </a:p>
          <a:p>
            <a:pPr marL="0" lvl="0" indent="0">
              <a:buNone/>
            </a:pPr>
            <a:r>
              <a:rPr lang="en-US" dirty="0"/>
              <a:t>Create a poster or a Piktochart to illustrate sarcomeres and how they work, what happens in the disease state of muscular dystrophy, and possible treatments. </a:t>
            </a:r>
          </a:p>
          <a:p>
            <a:pPr marL="0" indent="0">
              <a:buNone/>
            </a:pPr>
            <a:endParaRPr lang="en-US" dirty="0"/>
          </a:p>
        </p:txBody>
      </p:sp>
    </p:spTree>
    <p:extLst>
      <p:ext uri="{BB962C8B-B14F-4D97-AF65-F5344CB8AC3E}">
        <p14:creationId xmlns:p14="http://schemas.microsoft.com/office/powerpoint/2010/main" val="3811407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E4887-CFA7-2641-AF55-FFE2C18FF9A2}"/>
              </a:ext>
            </a:extLst>
          </p:cNvPr>
          <p:cNvSpPr>
            <a:spLocks noGrp="1"/>
          </p:cNvSpPr>
          <p:nvPr>
            <p:ph type="title"/>
          </p:nvPr>
        </p:nvSpPr>
        <p:spPr>
          <a:xfrm>
            <a:off x="589560" y="856180"/>
            <a:ext cx="4938404" cy="1128068"/>
          </a:xfrm>
        </p:spPr>
        <p:txBody>
          <a:bodyPr anchor="ctr">
            <a:normAutofit fontScale="90000"/>
          </a:bodyPr>
          <a:lstStyle/>
          <a:p>
            <a:r>
              <a:rPr lang="en-US" sz="4000" dirty="0"/>
              <a:t>Task 4: Public Awareness Information Display</a:t>
            </a:r>
          </a:p>
        </p:txBody>
      </p:sp>
      <p:grpSp>
        <p:nvGrpSpPr>
          <p:cNvPr id="11"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11209B-06AD-1446-83D6-CD04A58C6F32}"/>
              </a:ext>
            </a:extLst>
          </p:cNvPr>
          <p:cNvSpPr>
            <a:spLocks noGrp="1"/>
          </p:cNvSpPr>
          <p:nvPr>
            <p:ph idx="1"/>
          </p:nvPr>
        </p:nvSpPr>
        <p:spPr>
          <a:xfrm>
            <a:off x="496824" y="2130111"/>
            <a:ext cx="4937245" cy="4601552"/>
          </a:xfrm>
        </p:spPr>
        <p:txBody>
          <a:bodyPr anchor="ctr">
            <a:normAutofit/>
          </a:bodyPr>
          <a:lstStyle/>
          <a:p>
            <a:pPr>
              <a:lnSpc>
                <a:spcPct val="100000"/>
              </a:lnSpc>
            </a:pPr>
            <a:r>
              <a:rPr lang="en-US" sz="2200" dirty="0"/>
              <a:t>Plan a 3-D display to illustrate healthy working muscle cells in comparison to muscle cells in disease state of muscular dystrophy. </a:t>
            </a:r>
          </a:p>
          <a:p>
            <a:pPr>
              <a:lnSpc>
                <a:spcPct val="100000"/>
              </a:lnSpc>
            </a:pPr>
            <a:r>
              <a:rPr lang="en-US" sz="2200" dirty="0"/>
              <a:t>Other hands-on activities could be planned around a tabling event, such as EMG activities models, and other pamphlets distributed to the public.</a:t>
            </a:r>
          </a:p>
          <a:p>
            <a:endParaRPr lang="en-US" sz="11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arts for diorama">
            <a:extLst>
              <a:ext uri="{FF2B5EF4-FFF2-40B4-BE49-F238E27FC236}">
                <a16:creationId xmlns:a16="http://schemas.microsoft.com/office/drawing/2014/main" id="{E593E879-F8E3-E746-99D2-A75301315C46}"/>
              </a:ext>
            </a:extLst>
          </p:cNvPr>
          <p:cNvPicPr/>
          <p:nvPr/>
        </p:nvPicPr>
        <p:blipFill rotWithShape="1">
          <a:blip r:embed="rId2" cstate="print">
            <a:extLst>
              <a:ext uri="{28A0092B-C50C-407E-A947-70E740481C1C}">
                <a14:useLocalDpi xmlns:a14="http://schemas.microsoft.com/office/drawing/2010/main" val="0"/>
              </a:ext>
            </a:extLst>
          </a:blip>
          <a:srcRect t="13240" r="1" b="1"/>
          <a:stretch/>
        </p:blipFill>
        <p:spPr bwMode="auto">
          <a:xfrm>
            <a:off x="5977788" y="799352"/>
            <a:ext cx="5425410" cy="5259296"/>
          </a:xfrm>
          <a:prstGeom prst="rect">
            <a:avLst/>
          </a:prstGeom>
          <a:noFill/>
        </p:spPr>
      </p:pic>
    </p:spTree>
    <p:extLst>
      <p:ext uri="{BB962C8B-B14F-4D97-AF65-F5344CB8AC3E}">
        <p14:creationId xmlns:p14="http://schemas.microsoft.com/office/powerpoint/2010/main" val="95245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8D7B9-5560-3540-B2D0-37981C47E0D0}"/>
              </a:ext>
            </a:extLst>
          </p:cNvPr>
          <p:cNvSpPr>
            <a:spLocks noGrp="1"/>
          </p:cNvSpPr>
          <p:nvPr>
            <p:ph type="title"/>
          </p:nvPr>
        </p:nvSpPr>
        <p:spPr>
          <a:xfrm>
            <a:off x="686834" y="1153572"/>
            <a:ext cx="3200400" cy="4461163"/>
          </a:xfrm>
        </p:spPr>
        <p:txBody>
          <a:bodyPr>
            <a:normAutofit/>
          </a:bodyPr>
          <a:lstStyle/>
          <a:p>
            <a:r>
              <a:rPr lang="en-US" b="1">
                <a:solidFill>
                  <a:srgbClr val="FFFFFF"/>
                </a:solidFill>
              </a:rPr>
              <a:t>Task 4: Awareness Information Display or Poster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65AD352-66DE-8D43-8973-964DFB91ACCF}"/>
              </a:ext>
            </a:extLst>
          </p:cNvPr>
          <p:cNvSpPr>
            <a:spLocks noGrp="1"/>
          </p:cNvSpPr>
          <p:nvPr>
            <p:ph idx="1"/>
          </p:nvPr>
        </p:nvSpPr>
        <p:spPr>
          <a:xfrm>
            <a:off x="4447308" y="591344"/>
            <a:ext cx="6906491" cy="5585619"/>
          </a:xfrm>
        </p:spPr>
        <p:txBody>
          <a:bodyPr anchor="ctr">
            <a:normAutofit/>
          </a:bodyPr>
          <a:lstStyle/>
          <a:p>
            <a:pPr marL="0" indent="0">
              <a:buNone/>
            </a:pPr>
            <a:r>
              <a:rPr lang="en-US" b="1" dirty="0"/>
              <a:t>Display Criteria </a:t>
            </a:r>
            <a:endParaRPr lang="en-US" b="1"/>
          </a:p>
          <a:p>
            <a:r>
              <a:rPr lang="en-US" dirty="0"/>
              <a:t>Demonstrate the anatomy of skeletal muscle and how muscle contraction occurs </a:t>
            </a:r>
            <a:endParaRPr lang="en-US"/>
          </a:p>
          <a:p>
            <a:r>
              <a:rPr lang="en-US" dirty="0"/>
              <a:t>Define muscular dystrophy and how the disease occurs</a:t>
            </a:r>
            <a:endParaRPr lang="en-US"/>
          </a:p>
          <a:p>
            <a:r>
              <a:rPr lang="en-US" dirty="0"/>
              <a:t>Differentiate the types of muscular dystrophy and demarcate the forms.</a:t>
            </a:r>
            <a:endParaRPr lang="en-US"/>
          </a:p>
          <a:p>
            <a:r>
              <a:rPr lang="en-US" dirty="0"/>
              <a:t>Show where the dystrophin complex is located and how this can effect muscle strength and weakness</a:t>
            </a:r>
            <a:endParaRPr lang="en-US"/>
          </a:p>
          <a:p>
            <a:r>
              <a:rPr lang="en-US" dirty="0"/>
              <a:t>Present current treatments and therapies for muscular dystrophy.</a:t>
            </a:r>
            <a:endParaRPr lang="en-US"/>
          </a:p>
        </p:txBody>
      </p:sp>
    </p:spTree>
    <p:extLst>
      <p:ext uri="{BB962C8B-B14F-4D97-AF65-F5344CB8AC3E}">
        <p14:creationId xmlns:p14="http://schemas.microsoft.com/office/powerpoint/2010/main" val="3743178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B95C-8CCA-F541-BEE3-057CEF18FED3}"/>
              </a:ext>
            </a:extLst>
          </p:cNvPr>
          <p:cNvSpPr>
            <a:spLocks noGrp="1"/>
          </p:cNvSpPr>
          <p:nvPr>
            <p:ph type="title"/>
          </p:nvPr>
        </p:nvSpPr>
        <p:spPr>
          <a:xfrm>
            <a:off x="838200" y="365125"/>
            <a:ext cx="10727724" cy="1325563"/>
          </a:xfrm>
        </p:spPr>
        <p:txBody>
          <a:bodyPr/>
          <a:lstStyle/>
          <a:p>
            <a:r>
              <a:rPr lang="en-US" dirty="0"/>
              <a:t>NGSS Connections to Skeletal Muscles Module</a:t>
            </a:r>
          </a:p>
        </p:txBody>
      </p:sp>
      <p:sp>
        <p:nvSpPr>
          <p:cNvPr id="3" name="Content Placeholder 2">
            <a:extLst>
              <a:ext uri="{FF2B5EF4-FFF2-40B4-BE49-F238E27FC236}">
                <a16:creationId xmlns:a16="http://schemas.microsoft.com/office/drawing/2014/main" id="{FD09BAA2-E996-B849-8440-C710DF30F424}"/>
              </a:ext>
            </a:extLst>
          </p:cNvPr>
          <p:cNvSpPr>
            <a:spLocks noGrp="1"/>
          </p:cNvSpPr>
          <p:nvPr>
            <p:ph idx="1"/>
          </p:nvPr>
        </p:nvSpPr>
        <p:spPr>
          <a:xfrm>
            <a:off x="838200" y="1482811"/>
            <a:ext cx="10515600" cy="5281244"/>
          </a:xfrm>
        </p:spPr>
        <p:txBody>
          <a:bodyPr>
            <a:noAutofit/>
          </a:bodyPr>
          <a:lstStyle/>
          <a:p>
            <a:pPr marL="0" indent="0">
              <a:buNone/>
            </a:pPr>
            <a:r>
              <a:rPr lang="en-US" sz="3300" dirty="0">
                <a:solidFill>
                  <a:schemeClr val="accent1"/>
                </a:solidFill>
              </a:rPr>
              <a:t>High School</a:t>
            </a:r>
          </a:p>
          <a:p>
            <a:pPr marL="0" indent="0">
              <a:lnSpc>
                <a:spcPct val="120000"/>
              </a:lnSpc>
              <a:buNone/>
            </a:pPr>
            <a:r>
              <a:rPr lang="en-US" sz="2000" u="sng" dirty="0"/>
              <a:t>Supporting Connections – Life Science</a:t>
            </a:r>
          </a:p>
          <a:p>
            <a:pPr marL="0" indent="0">
              <a:lnSpc>
                <a:spcPct val="120000"/>
              </a:lnSpc>
              <a:buNone/>
            </a:pPr>
            <a:r>
              <a:rPr lang="en-US" sz="2000" dirty="0">
                <a:solidFill>
                  <a:schemeClr val="accent1"/>
                </a:solidFill>
                <a:hlinkClick r:id="rId2"/>
              </a:rPr>
              <a:t>HS-LS1-1</a:t>
            </a:r>
            <a:r>
              <a:rPr lang="en-US" sz="2000" dirty="0"/>
              <a:t>: Construct an explanation based on evidence for how the structure of DNA determines the structure of proteins which carry out the essential functions of life through systems of specialized cells. </a:t>
            </a:r>
          </a:p>
          <a:p>
            <a:pPr marL="0" indent="0">
              <a:lnSpc>
                <a:spcPct val="120000"/>
              </a:lnSpc>
              <a:buNone/>
            </a:pPr>
            <a:r>
              <a:rPr lang="en-US" sz="2000" dirty="0">
                <a:solidFill>
                  <a:schemeClr val="accent1"/>
                </a:solidFill>
                <a:hlinkClick r:id="rId2"/>
              </a:rPr>
              <a:t>HS-LS1-3</a:t>
            </a:r>
            <a:r>
              <a:rPr lang="en-US" sz="2000" dirty="0">
                <a:solidFill>
                  <a:schemeClr val="accent1"/>
                </a:solidFill>
              </a:rPr>
              <a:t>:</a:t>
            </a:r>
            <a:r>
              <a:rPr lang="en-US" sz="2000" dirty="0"/>
              <a:t> Plan and conduct an investigation to provide evidence that feedback mechanisms maintain homeostasis.</a:t>
            </a:r>
          </a:p>
          <a:p>
            <a:pPr marL="0" indent="0">
              <a:lnSpc>
                <a:spcPct val="120000"/>
              </a:lnSpc>
              <a:buNone/>
            </a:pPr>
            <a:r>
              <a:rPr lang="en-US" sz="2000" dirty="0">
                <a:solidFill>
                  <a:schemeClr val="accent1"/>
                </a:solidFill>
                <a:hlinkClick r:id="rId3"/>
              </a:rPr>
              <a:t>HS-LS3-1</a:t>
            </a:r>
            <a:r>
              <a:rPr lang="en-US" sz="2000" dirty="0"/>
              <a:t>: Ask questions to clarify relationships about the role of DNA and chromosomes in coding the instructions for characteristic traits passed from parents to offspring. </a:t>
            </a:r>
            <a:r>
              <a:rPr lang="en-US" sz="2000" dirty="0">
                <a:solidFill>
                  <a:schemeClr val="accent1"/>
                </a:solidFill>
              </a:rPr>
              <a:t> </a:t>
            </a:r>
          </a:p>
          <a:p>
            <a:pPr marL="0" indent="0">
              <a:lnSpc>
                <a:spcPct val="120000"/>
              </a:lnSpc>
              <a:buNone/>
            </a:pPr>
            <a:r>
              <a:rPr lang="en-US" sz="2000" dirty="0">
                <a:solidFill>
                  <a:schemeClr val="accent1"/>
                </a:solidFill>
                <a:hlinkClick r:id="rId3"/>
              </a:rPr>
              <a:t>HS-LS3-2</a:t>
            </a:r>
            <a:r>
              <a:rPr lang="en-US" sz="2000" dirty="0">
                <a:solidFill>
                  <a:schemeClr val="accent1"/>
                </a:solidFill>
              </a:rPr>
              <a:t>:</a:t>
            </a:r>
            <a:r>
              <a:rPr lang="en-US" sz="2000" dirty="0"/>
              <a:t> Make and defend a claim based on evidence that inheritable genetic variations may result from: (1) new genetic combinations through meiosis, (2) viable errors occurring during replication, and/or (3) mutations caused by environmental factors. </a:t>
            </a:r>
          </a:p>
          <a:p>
            <a:pPr marL="0" indent="0">
              <a:lnSpc>
                <a:spcPct val="120000"/>
              </a:lnSpc>
              <a:buNone/>
            </a:pPr>
            <a:endParaRPr lang="en-US" sz="2000" dirty="0"/>
          </a:p>
        </p:txBody>
      </p:sp>
    </p:spTree>
    <p:extLst>
      <p:ext uri="{BB962C8B-B14F-4D97-AF65-F5344CB8AC3E}">
        <p14:creationId xmlns:p14="http://schemas.microsoft.com/office/powerpoint/2010/main" val="1152732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B95C-8CCA-F541-BEE3-057CEF18FED3}"/>
              </a:ext>
            </a:extLst>
          </p:cNvPr>
          <p:cNvSpPr>
            <a:spLocks noGrp="1"/>
          </p:cNvSpPr>
          <p:nvPr>
            <p:ph type="title"/>
          </p:nvPr>
        </p:nvSpPr>
        <p:spPr>
          <a:xfrm>
            <a:off x="838200" y="365125"/>
            <a:ext cx="10727724" cy="1325563"/>
          </a:xfrm>
        </p:spPr>
        <p:txBody>
          <a:bodyPr/>
          <a:lstStyle/>
          <a:p>
            <a:r>
              <a:rPr lang="en-US" dirty="0"/>
              <a:t>NGSS Connections to Skeletal Muscles Module</a:t>
            </a:r>
          </a:p>
        </p:txBody>
      </p:sp>
      <p:sp>
        <p:nvSpPr>
          <p:cNvPr id="3" name="Content Placeholder 2">
            <a:extLst>
              <a:ext uri="{FF2B5EF4-FFF2-40B4-BE49-F238E27FC236}">
                <a16:creationId xmlns:a16="http://schemas.microsoft.com/office/drawing/2014/main" id="{FD09BAA2-E996-B849-8440-C710DF30F424}"/>
              </a:ext>
            </a:extLst>
          </p:cNvPr>
          <p:cNvSpPr>
            <a:spLocks noGrp="1"/>
          </p:cNvSpPr>
          <p:nvPr>
            <p:ph idx="1"/>
          </p:nvPr>
        </p:nvSpPr>
        <p:spPr>
          <a:xfrm>
            <a:off x="838200" y="1482811"/>
            <a:ext cx="10515600" cy="5281244"/>
          </a:xfrm>
        </p:spPr>
        <p:txBody>
          <a:bodyPr>
            <a:noAutofit/>
          </a:bodyPr>
          <a:lstStyle/>
          <a:p>
            <a:pPr marL="0" indent="0">
              <a:buNone/>
            </a:pPr>
            <a:r>
              <a:rPr lang="en-US" sz="3300" dirty="0">
                <a:solidFill>
                  <a:schemeClr val="accent1"/>
                </a:solidFill>
              </a:rPr>
              <a:t>High School</a:t>
            </a:r>
          </a:p>
          <a:p>
            <a:pPr marL="0" indent="0">
              <a:lnSpc>
                <a:spcPct val="120000"/>
              </a:lnSpc>
              <a:buNone/>
            </a:pPr>
            <a:r>
              <a:rPr lang="en-US" sz="2000" u="sng" dirty="0"/>
              <a:t>Supporting Connections – </a:t>
            </a:r>
            <a:r>
              <a:rPr lang="en-US" sz="2000" u="sng" dirty="0" err="1"/>
              <a:t>Physcial</a:t>
            </a:r>
            <a:r>
              <a:rPr lang="en-US" sz="2000" u="sng" dirty="0"/>
              <a:t> Science </a:t>
            </a:r>
          </a:p>
          <a:p>
            <a:pPr marL="0" indent="0">
              <a:lnSpc>
                <a:spcPct val="120000"/>
              </a:lnSpc>
              <a:buNone/>
            </a:pPr>
            <a:r>
              <a:rPr lang="en-US" sz="2000" dirty="0">
                <a:hlinkClick r:id="rId3"/>
              </a:rPr>
              <a:t>HS-PS3-2:</a:t>
            </a:r>
            <a:r>
              <a:rPr lang="en-US" sz="2000" dirty="0"/>
              <a:t> Develop and use models to illustrate that energy at the macroscopic scale can be accounted for as a combination of energy associated with the motion of particles (object) and energy associated with the relative positions of particles (objects).</a:t>
            </a:r>
            <a:endParaRPr lang="en-US" sz="2000" u="sng" dirty="0"/>
          </a:p>
          <a:p>
            <a:pPr marL="0" indent="0">
              <a:lnSpc>
                <a:spcPct val="120000"/>
              </a:lnSpc>
              <a:buNone/>
            </a:pPr>
            <a:r>
              <a:rPr lang="en-US" sz="2000" dirty="0">
                <a:hlinkClick r:id="rId3"/>
              </a:rPr>
              <a:t>HS-PS3-3</a:t>
            </a:r>
            <a:r>
              <a:rPr lang="en-US" sz="2000" dirty="0"/>
              <a:t>: Design, build, and refine a device that works within given constraints to convert one form of energy into another form of energy. </a:t>
            </a:r>
          </a:p>
          <a:p>
            <a:pPr marL="0" indent="0">
              <a:lnSpc>
                <a:spcPct val="120000"/>
              </a:lnSpc>
              <a:buNone/>
            </a:pPr>
            <a:endParaRPr lang="en-US" sz="2000" u="sng" dirty="0"/>
          </a:p>
        </p:txBody>
      </p:sp>
    </p:spTree>
    <p:extLst>
      <p:ext uri="{BB962C8B-B14F-4D97-AF65-F5344CB8AC3E}">
        <p14:creationId xmlns:p14="http://schemas.microsoft.com/office/powerpoint/2010/main" val="1662375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7B95C-8CCA-F541-BEE3-057CEF18FED3}"/>
              </a:ext>
            </a:extLst>
          </p:cNvPr>
          <p:cNvSpPr>
            <a:spLocks noGrp="1"/>
          </p:cNvSpPr>
          <p:nvPr>
            <p:ph type="title"/>
          </p:nvPr>
        </p:nvSpPr>
        <p:spPr>
          <a:xfrm>
            <a:off x="838200" y="365125"/>
            <a:ext cx="10727724" cy="1325563"/>
          </a:xfrm>
        </p:spPr>
        <p:txBody>
          <a:bodyPr/>
          <a:lstStyle/>
          <a:p>
            <a:r>
              <a:rPr lang="en-US" dirty="0"/>
              <a:t>NGSS Connections to Skeletal Muscles Module</a:t>
            </a:r>
          </a:p>
        </p:txBody>
      </p:sp>
      <p:sp>
        <p:nvSpPr>
          <p:cNvPr id="3" name="Content Placeholder 2">
            <a:extLst>
              <a:ext uri="{FF2B5EF4-FFF2-40B4-BE49-F238E27FC236}">
                <a16:creationId xmlns:a16="http://schemas.microsoft.com/office/drawing/2014/main" id="{FD09BAA2-E996-B849-8440-C710DF30F424}"/>
              </a:ext>
            </a:extLst>
          </p:cNvPr>
          <p:cNvSpPr>
            <a:spLocks noGrp="1"/>
          </p:cNvSpPr>
          <p:nvPr>
            <p:ph idx="1"/>
          </p:nvPr>
        </p:nvSpPr>
        <p:spPr>
          <a:xfrm>
            <a:off x="838200" y="1482811"/>
            <a:ext cx="10515600" cy="5103340"/>
          </a:xfrm>
        </p:spPr>
        <p:txBody>
          <a:bodyPr>
            <a:normAutofit fontScale="77500" lnSpcReduction="20000"/>
          </a:bodyPr>
          <a:lstStyle/>
          <a:p>
            <a:pPr marL="0" indent="0">
              <a:buNone/>
            </a:pPr>
            <a:r>
              <a:rPr lang="en-US" sz="3300" dirty="0">
                <a:solidFill>
                  <a:schemeClr val="accent1"/>
                </a:solidFill>
              </a:rPr>
              <a:t>Middle School</a:t>
            </a:r>
          </a:p>
          <a:p>
            <a:pPr marL="0" indent="0">
              <a:lnSpc>
                <a:spcPct val="120000"/>
              </a:lnSpc>
              <a:buNone/>
            </a:pPr>
            <a:r>
              <a:rPr lang="en-US" u="sng" dirty="0"/>
              <a:t>Main Connection </a:t>
            </a:r>
          </a:p>
          <a:p>
            <a:pPr marL="0" indent="0">
              <a:lnSpc>
                <a:spcPct val="120000"/>
              </a:lnSpc>
              <a:buNone/>
            </a:pPr>
            <a:r>
              <a:rPr lang="en-US" dirty="0">
                <a:solidFill>
                  <a:schemeClr val="accent1"/>
                </a:solidFill>
                <a:hlinkClick r:id="rId2"/>
              </a:rPr>
              <a:t>MS-LS1-2</a:t>
            </a:r>
            <a:r>
              <a:rPr lang="en-US" dirty="0">
                <a:solidFill>
                  <a:schemeClr val="accent1"/>
                </a:solidFill>
              </a:rPr>
              <a:t>: </a:t>
            </a:r>
            <a:r>
              <a:rPr lang="en-US" dirty="0"/>
              <a:t>Develop and use a model to describe the function of a cell as a whole and ways parts of cells contribute to the function. </a:t>
            </a:r>
          </a:p>
          <a:p>
            <a:pPr marL="0" indent="0">
              <a:lnSpc>
                <a:spcPct val="120000"/>
              </a:lnSpc>
              <a:buNone/>
            </a:pPr>
            <a:r>
              <a:rPr lang="en-US" dirty="0">
                <a:solidFill>
                  <a:schemeClr val="accent1"/>
                </a:solidFill>
                <a:hlinkClick r:id="rId2"/>
              </a:rPr>
              <a:t>MS-LS1-3</a:t>
            </a:r>
            <a:r>
              <a:rPr lang="en-US" dirty="0">
                <a:solidFill>
                  <a:schemeClr val="accent1"/>
                </a:solidFill>
              </a:rPr>
              <a:t>:</a:t>
            </a:r>
            <a:r>
              <a:rPr lang="en-US" dirty="0"/>
              <a:t> Use argument supported by evidence for how the body is a system of interacting subsystems composed of groups of cells.</a:t>
            </a:r>
          </a:p>
          <a:p>
            <a:pPr marL="0" indent="0">
              <a:lnSpc>
                <a:spcPct val="120000"/>
              </a:lnSpc>
              <a:buNone/>
            </a:pPr>
            <a:endParaRPr lang="en-US" dirty="0"/>
          </a:p>
          <a:p>
            <a:pPr marL="0" indent="0">
              <a:lnSpc>
                <a:spcPct val="120000"/>
              </a:lnSpc>
              <a:buNone/>
            </a:pPr>
            <a:r>
              <a:rPr lang="en-US" u="sng" dirty="0"/>
              <a:t>Supporting Connections </a:t>
            </a:r>
          </a:p>
          <a:p>
            <a:pPr marL="0" indent="0">
              <a:lnSpc>
                <a:spcPct val="120000"/>
              </a:lnSpc>
              <a:buNone/>
            </a:pPr>
            <a:r>
              <a:rPr lang="en-US" dirty="0">
                <a:solidFill>
                  <a:schemeClr val="accent1"/>
                </a:solidFill>
                <a:hlinkClick r:id="rId2"/>
              </a:rPr>
              <a:t>MS-LS1-1</a:t>
            </a:r>
            <a:r>
              <a:rPr lang="en-US" dirty="0">
                <a:solidFill>
                  <a:schemeClr val="accent1"/>
                </a:solidFill>
              </a:rPr>
              <a:t>: </a:t>
            </a:r>
            <a:r>
              <a:rPr lang="en-US" dirty="0"/>
              <a:t>Conduct an investigation to provide evidence that living things are made of cells; either one cell or many different numbers and types of cells.</a:t>
            </a:r>
          </a:p>
          <a:p>
            <a:pPr marL="0" indent="0">
              <a:lnSpc>
                <a:spcPct val="120000"/>
              </a:lnSpc>
              <a:buNone/>
            </a:pPr>
            <a:r>
              <a:rPr lang="en-US" dirty="0">
                <a:solidFill>
                  <a:schemeClr val="accent1"/>
                </a:solidFill>
                <a:hlinkClick r:id="rId2"/>
              </a:rPr>
              <a:t>MS-LS1-8</a:t>
            </a:r>
            <a:r>
              <a:rPr lang="en-US" dirty="0">
                <a:solidFill>
                  <a:schemeClr val="accent1"/>
                </a:solidFill>
              </a:rPr>
              <a:t>:</a:t>
            </a:r>
            <a:r>
              <a:rPr lang="en-US" dirty="0"/>
              <a:t> Gather and synthesize information that sensory receptors respond to stimuli by sending messages to the brain for immediate behavior or storage as memories. </a:t>
            </a:r>
          </a:p>
        </p:txBody>
      </p:sp>
    </p:spTree>
    <p:extLst>
      <p:ext uri="{BB962C8B-B14F-4D97-AF65-F5344CB8AC3E}">
        <p14:creationId xmlns:p14="http://schemas.microsoft.com/office/powerpoint/2010/main" val="100289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82C3F8-0B2A-774F-B2FE-54C28BCBADC7}"/>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Skeletal Muscle </a:t>
            </a:r>
            <a:br>
              <a:rPr lang="en-US" dirty="0">
                <a:solidFill>
                  <a:srgbClr val="FFFFFF"/>
                </a:solidFill>
              </a:rPr>
            </a:br>
            <a:r>
              <a:rPr lang="en-US" dirty="0">
                <a:solidFill>
                  <a:srgbClr val="FFFFFF"/>
                </a:solidFill>
              </a:rPr>
              <a:t>Story Line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E85975E-837A-3F4D-B69F-4DFE18A00919}"/>
              </a:ext>
            </a:extLst>
          </p:cNvPr>
          <p:cNvSpPr>
            <a:spLocks noGrp="1"/>
          </p:cNvSpPr>
          <p:nvPr>
            <p:ph idx="1"/>
          </p:nvPr>
        </p:nvSpPr>
        <p:spPr>
          <a:xfrm>
            <a:off x="4447309" y="591344"/>
            <a:ext cx="6728692" cy="5585619"/>
          </a:xfrm>
        </p:spPr>
        <p:txBody>
          <a:bodyPr anchor="ctr">
            <a:normAutofit lnSpcReduction="10000"/>
          </a:bodyPr>
          <a:lstStyle/>
          <a:p>
            <a:pPr marL="0" indent="0">
              <a:buNone/>
            </a:pPr>
            <a:r>
              <a:rPr lang="en-US" dirty="0"/>
              <a:t>You and your classmates have just learned that a peer in your class has recently been diagnosed with muscular dystrophy. The student and his family are trying to better understand the disease. Your teacher thinks this is a great idea for your class to research as long as the student and his parents are willing to accept help from the class. She has just learned that they would appreciate the assistance. </a:t>
            </a:r>
          </a:p>
          <a:p>
            <a:pPr marL="0" indent="0">
              <a:buNone/>
            </a:pPr>
            <a:endParaRPr lang="en-US" dirty="0"/>
          </a:p>
          <a:p>
            <a:pPr marL="0" indent="0">
              <a:buNone/>
            </a:pPr>
            <a:r>
              <a:rPr lang="en-US" dirty="0"/>
              <a:t>To be able to manage this adventure, the teacher will divide the class into groups of four or five students. Each group will complete the first activity in the module. </a:t>
            </a:r>
          </a:p>
          <a:p>
            <a:pPr marL="0" indent="0">
              <a:buNone/>
            </a:pPr>
            <a:endParaRPr lang="en-US" dirty="0"/>
          </a:p>
        </p:txBody>
      </p:sp>
    </p:spTree>
    <p:extLst>
      <p:ext uri="{BB962C8B-B14F-4D97-AF65-F5344CB8AC3E}">
        <p14:creationId xmlns:p14="http://schemas.microsoft.com/office/powerpoint/2010/main" val="1770587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FD6E3-BA06-7949-9E9C-CB1652CE449D}"/>
              </a:ext>
            </a:extLst>
          </p:cNvPr>
          <p:cNvSpPr>
            <a:spLocks noGrp="1"/>
          </p:cNvSpPr>
          <p:nvPr>
            <p:ph type="title"/>
          </p:nvPr>
        </p:nvSpPr>
        <p:spPr>
          <a:xfrm>
            <a:off x="686834" y="1153572"/>
            <a:ext cx="3200400" cy="4461163"/>
          </a:xfrm>
        </p:spPr>
        <p:txBody>
          <a:bodyPr>
            <a:normAutofit/>
          </a:bodyPr>
          <a:lstStyle/>
          <a:p>
            <a:r>
              <a:rPr lang="en-US">
                <a:solidFill>
                  <a:srgbClr val="FFFFFF"/>
                </a:solidFill>
              </a:rPr>
              <a:t>Task 1: Making a Hypothesis</a:t>
            </a:r>
          </a:p>
        </p:txBody>
      </p:sp>
      <p:sp>
        <p:nvSpPr>
          <p:cNvPr id="16"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2B13FCF-B4D6-AD44-8F81-0F76E8F91B2C}"/>
              </a:ext>
            </a:extLst>
          </p:cNvPr>
          <p:cNvSpPr>
            <a:spLocks noGrp="1"/>
          </p:cNvSpPr>
          <p:nvPr>
            <p:ph idx="1"/>
          </p:nvPr>
        </p:nvSpPr>
        <p:spPr>
          <a:xfrm>
            <a:off x="4447308" y="591344"/>
            <a:ext cx="6906491" cy="5585619"/>
          </a:xfrm>
        </p:spPr>
        <p:txBody>
          <a:bodyPr anchor="ctr">
            <a:normAutofit/>
          </a:bodyPr>
          <a:lstStyle/>
          <a:p>
            <a:pPr marL="0" indent="0">
              <a:buNone/>
            </a:pPr>
            <a:r>
              <a:rPr lang="en-US" sz="2200" dirty="0"/>
              <a:t>Your muscles generate electrical activity from the movement of ions. Make hypotheses to answer each of the following questions.</a:t>
            </a:r>
          </a:p>
          <a:p>
            <a:pPr marL="0" indent="0">
              <a:buNone/>
            </a:pPr>
            <a:endParaRPr lang="en-US" sz="2200" dirty="0"/>
          </a:p>
          <a:p>
            <a:pPr marL="514350" lvl="0" indent="-514350">
              <a:buFont typeface="+mj-lt"/>
              <a:buAutoNum type="arabicPeriod"/>
            </a:pPr>
            <a:r>
              <a:rPr lang="en-US" sz="2200" dirty="0"/>
              <a:t>How much electrical activity would you expect to measure when your muscles are at rest? (e.g., none, very little, some, a great amount?)</a:t>
            </a:r>
          </a:p>
          <a:p>
            <a:pPr marL="514350" lvl="0" indent="-514350">
              <a:buFont typeface="+mj-lt"/>
              <a:buAutoNum type="arabicPeriod"/>
            </a:pPr>
            <a:r>
              <a:rPr lang="en-US" sz="2200" dirty="0"/>
              <a:t>How will the electrical activity of your muscles change when you move from a resting state to contracting as you lift a weight? </a:t>
            </a:r>
          </a:p>
          <a:p>
            <a:pPr marL="514350" lvl="0" indent="-514350">
              <a:buFont typeface="+mj-lt"/>
              <a:buAutoNum type="arabicPeriod"/>
            </a:pPr>
            <a:r>
              <a:rPr lang="en-US" sz="2200" dirty="0"/>
              <a:t>What would you expect to see in the electrical activity output when a muscle is fatigued? </a:t>
            </a:r>
          </a:p>
          <a:p>
            <a:pPr marL="514350" lvl="0" indent="-514350">
              <a:buFont typeface="+mj-lt"/>
              <a:buAutoNum type="arabicPeriod"/>
            </a:pPr>
            <a:r>
              <a:rPr lang="en-US" sz="2200" dirty="0"/>
              <a:t>Will electrical activity in similar states vary across students? What do you expect to observe?</a:t>
            </a:r>
          </a:p>
          <a:p>
            <a:pPr marL="0" indent="0">
              <a:buNone/>
            </a:pPr>
            <a:endParaRPr lang="en-US" sz="2200" dirty="0"/>
          </a:p>
        </p:txBody>
      </p:sp>
    </p:spTree>
    <p:extLst>
      <p:ext uri="{BB962C8B-B14F-4D97-AF65-F5344CB8AC3E}">
        <p14:creationId xmlns:p14="http://schemas.microsoft.com/office/powerpoint/2010/main" val="392472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D10A9D-F1A3-6B41-83E1-A3A201AEC3D1}"/>
              </a:ext>
            </a:extLst>
          </p:cNvPr>
          <p:cNvSpPr>
            <a:spLocks noGrp="1"/>
          </p:cNvSpPr>
          <p:nvPr>
            <p:ph type="title"/>
          </p:nvPr>
        </p:nvSpPr>
        <p:spPr>
          <a:xfrm>
            <a:off x="686834" y="1153572"/>
            <a:ext cx="3200400" cy="4461163"/>
          </a:xfrm>
        </p:spPr>
        <p:txBody>
          <a:bodyPr>
            <a:normAutofit/>
          </a:bodyPr>
          <a:lstStyle/>
          <a:p>
            <a:r>
              <a:rPr lang="en-US">
                <a:solidFill>
                  <a:srgbClr val="FFFFFF"/>
                </a:solidFill>
              </a:rPr>
              <a:t>Task 1 Data Analysis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6C323130-7A07-0940-ABFA-25A56BF58F67}"/>
              </a:ext>
            </a:extLst>
          </p:cNvPr>
          <p:cNvSpPr>
            <a:spLocks noGrp="1"/>
          </p:cNvSpPr>
          <p:nvPr>
            <p:ph idx="1"/>
          </p:nvPr>
        </p:nvSpPr>
        <p:spPr>
          <a:xfrm>
            <a:off x="4447308" y="591344"/>
            <a:ext cx="6906491" cy="5585619"/>
          </a:xfrm>
        </p:spPr>
        <p:txBody>
          <a:bodyPr anchor="ctr">
            <a:normAutofit/>
          </a:bodyPr>
          <a:lstStyle/>
          <a:p>
            <a:pPr marL="0" indent="0">
              <a:buNone/>
            </a:pPr>
            <a:r>
              <a:rPr lang="en-US" sz="2000" b="1"/>
              <a:t>Questions to guide students in data analysis</a:t>
            </a:r>
            <a:endParaRPr lang="en-US" sz="2000"/>
          </a:p>
          <a:p>
            <a:pPr marL="514350" indent="-514350">
              <a:buFont typeface="+mj-lt"/>
              <a:buAutoNum type="arabicPeriod"/>
            </a:pPr>
            <a:r>
              <a:rPr lang="en-US" sz="2000"/>
              <a:t>Looking over the data and thinking about what you have learned about muscles, how can you explain the results for lifting weights of different amounts? </a:t>
            </a:r>
          </a:p>
          <a:p>
            <a:pPr marL="514350" indent="-514350">
              <a:buFont typeface="+mj-lt"/>
              <a:buAutoNum type="arabicPeriod"/>
            </a:pPr>
            <a:r>
              <a:rPr lang="en-US" sz="2000"/>
              <a:t>What causes fatigue and how does lifting weight relate to fatigue?</a:t>
            </a:r>
          </a:p>
          <a:p>
            <a:pPr marL="514350" lvl="0" indent="-514350">
              <a:buFont typeface="+mj-lt"/>
              <a:buAutoNum type="arabicPeriod"/>
            </a:pPr>
            <a:r>
              <a:rPr lang="en-US" sz="2000"/>
              <a:t>Looking at the data in Table 1, what is the relationship between the time to fatigue and the amount of weight?</a:t>
            </a:r>
          </a:p>
          <a:p>
            <a:pPr marL="514350" lvl="0" indent="-514350">
              <a:buFont typeface="+mj-lt"/>
              <a:buAutoNum type="arabicPeriod"/>
            </a:pPr>
            <a:r>
              <a:rPr lang="en-US" sz="2000"/>
              <a:t>What suggestions would you make to help recover from fatigued skeletal muscles?</a:t>
            </a:r>
          </a:p>
          <a:p>
            <a:pPr marL="514350" lvl="0" indent="-514350">
              <a:buFont typeface="+mj-lt"/>
              <a:buAutoNum type="arabicPeriod"/>
            </a:pPr>
            <a:r>
              <a:rPr lang="en-US" sz="2000"/>
              <a:t>What might you suggest if a heavy object needed to be carried by hand, such as the books on a rope in these experiments? </a:t>
            </a:r>
          </a:p>
          <a:p>
            <a:pPr marL="514350" lvl="0" indent="-514350">
              <a:buFont typeface="+mj-lt"/>
              <a:buAutoNum type="arabicPeriod"/>
            </a:pPr>
            <a:r>
              <a:rPr lang="en-US" sz="2000"/>
              <a:t>If an experiment was conducted with the dominant and non-dominant arms, were there differences in the time to fatigue for the same amount of weight lifted? Explain the results.</a:t>
            </a:r>
          </a:p>
        </p:txBody>
      </p:sp>
    </p:spTree>
    <p:extLst>
      <p:ext uri="{BB962C8B-B14F-4D97-AF65-F5344CB8AC3E}">
        <p14:creationId xmlns:p14="http://schemas.microsoft.com/office/powerpoint/2010/main" val="1614188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FEAB7-5487-E340-8F53-9A6E383A17DC}"/>
              </a:ext>
            </a:extLst>
          </p:cNvPr>
          <p:cNvSpPr>
            <a:spLocks noGrp="1"/>
          </p:cNvSpPr>
          <p:nvPr>
            <p:ph type="title"/>
          </p:nvPr>
        </p:nvSpPr>
        <p:spPr>
          <a:xfrm>
            <a:off x="686834" y="1153572"/>
            <a:ext cx="3200400" cy="4461163"/>
          </a:xfrm>
        </p:spPr>
        <p:txBody>
          <a:bodyPr>
            <a:normAutofit/>
          </a:bodyPr>
          <a:lstStyle/>
          <a:p>
            <a:r>
              <a:rPr lang="en-US" dirty="0">
                <a:solidFill>
                  <a:srgbClr val="FFFFFF"/>
                </a:solidFill>
              </a:rPr>
              <a:t>Tasks 2 and 3</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7EB112C-B07E-824B-A859-07900D5EE18C}"/>
              </a:ext>
            </a:extLst>
          </p:cNvPr>
          <p:cNvSpPr>
            <a:spLocks noGrp="1"/>
          </p:cNvSpPr>
          <p:nvPr>
            <p:ph idx="1"/>
          </p:nvPr>
        </p:nvSpPr>
        <p:spPr>
          <a:xfrm>
            <a:off x="4447308" y="591344"/>
            <a:ext cx="6906491" cy="5585619"/>
          </a:xfrm>
        </p:spPr>
        <p:txBody>
          <a:bodyPr anchor="ctr">
            <a:normAutofit/>
          </a:bodyPr>
          <a:lstStyle/>
          <a:p>
            <a:pPr marL="1206500" indent="-1206500">
              <a:buNone/>
            </a:pPr>
            <a:r>
              <a:rPr lang="en-US" sz="2600" dirty="0"/>
              <a:t>Task 2:    Research and create a physical model of a sarcomere (muscle contractile unit) with accompanying written explanations to describe the cellular anatomy and to illustrate differences between healthy and diseased states. </a:t>
            </a:r>
          </a:p>
          <a:p>
            <a:pPr marL="1327150" indent="-1327150">
              <a:buNone/>
            </a:pPr>
            <a:endParaRPr lang="en-US" sz="2600" dirty="0"/>
          </a:p>
          <a:p>
            <a:pPr marL="1144588" indent="-1144588">
              <a:buNone/>
            </a:pPr>
            <a:r>
              <a:rPr lang="en-US" sz="2600" dirty="0">
                <a:solidFill>
                  <a:schemeClr val="bg1">
                    <a:lumMod val="85000"/>
                  </a:schemeClr>
                </a:solidFill>
              </a:rPr>
              <a:t>Task 3:   Conduct a literature search on the disease process of muscular dystrophy and its treatments. Then construct a written summary with drawn diagrams or 3-D models to illustrate differences in the disease state of sarcomeres in persons with muscular dystrophy.</a:t>
            </a:r>
          </a:p>
          <a:p>
            <a:pPr marL="0" indent="0">
              <a:buNone/>
            </a:pPr>
            <a:endParaRPr lang="en-US" sz="2600" dirty="0"/>
          </a:p>
        </p:txBody>
      </p:sp>
    </p:spTree>
    <p:extLst>
      <p:ext uri="{BB962C8B-B14F-4D97-AF65-F5344CB8AC3E}">
        <p14:creationId xmlns:p14="http://schemas.microsoft.com/office/powerpoint/2010/main" val="15260589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1742</Words>
  <Application>Microsoft Office PowerPoint</Application>
  <PresentationFormat>Widescreen</PresentationFormat>
  <Paragraphs>137</Paragraphs>
  <Slides>26</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NGSS Connections to the Skeletal Muscle Module</vt:lpstr>
      <vt:lpstr>NGSS Connections to Skeletal Muscles Module</vt:lpstr>
      <vt:lpstr>NGSS Connections to Skeletal Muscles Module</vt:lpstr>
      <vt:lpstr>NGSS Connections to Skeletal Muscles Module</vt:lpstr>
      <vt:lpstr>NGSS Connections to Skeletal Muscles Module</vt:lpstr>
      <vt:lpstr>Skeletal Muscle  Story Line</vt:lpstr>
      <vt:lpstr>Task 1: Making a Hypothesis</vt:lpstr>
      <vt:lpstr>Task 1 Data Analysis</vt:lpstr>
      <vt:lpstr>Tasks 2 and 3</vt:lpstr>
      <vt:lpstr>Task 2: Anatomy of the Sarcomere </vt:lpstr>
      <vt:lpstr>Task 2: Relaxed Skeletal Muscle Label the actin, myosin, thin filament, thick filament, Z-disk,  where the myosin heads are located </vt:lpstr>
      <vt:lpstr>Contracted State of Skeletal Muscle</vt:lpstr>
      <vt:lpstr>Task 2: Drawing 3- Thin Filament</vt:lpstr>
      <vt:lpstr>PowerPoint Presentation</vt:lpstr>
      <vt:lpstr>Comparison of the thin and thick filaments</vt:lpstr>
      <vt:lpstr>More complex illustration of contractile element</vt:lpstr>
      <vt:lpstr>Contractile Element illustrating Titin </vt:lpstr>
      <vt:lpstr>Task 3: Muscle Structure in Muscular Dystrophy</vt:lpstr>
      <vt:lpstr> Physiology of a Muscle Cell</vt:lpstr>
      <vt:lpstr>Tasks 2 and 3</vt:lpstr>
      <vt:lpstr>Task 3: Making Sense of Muscular Dystrophy</vt:lpstr>
      <vt:lpstr>Task 3: Making Sense of Muscular Dystrophy</vt:lpstr>
      <vt:lpstr>Task 3: Making Sense of Muscular Dystrophy</vt:lpstr>
      <vt:lpstr>Task 4: Public Awareness Information Display or Poster</vt:lpstr>
      <vt:lpstr>Task 4: Public Awareness Information Display</vt:lpstr>
      <vt:lpstr>Task 4: Awareness Information Display or Poster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NGSS Connections to the Skeletal Muscle Module</dc:title>
  <dc:creator>rmkrall@gmail.com</dc:creator>
  <cp:lastModifiedBy>Cooper, Robin L.</cp:lastModifiedBy>
  <cp:revision>2</cp:revision>
  <dcterms:created xsi:type="dcterms:W3CDTF">2020-07-18T03:08:09Z</dcterms:created>
  <dcterms:modified xsi:type="dcterms:W3CDTF">2020-07-26T00:46:27Z</dcterms:modified>
</cp:coreProperties>
</file>